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969" r:id="rId3"/>
    <p:sldId id="1389" r:id="rId5"/>
    <p:sldId id="1228" r:id="rId6"/>
    <p:sldId id="982" r:id="rId7"/>
    <p:sldId id="987" r:id="rId8"/>
    <p:sldId id="984" r:id="rId9"/>
    <p:sldId id="985" r:id="rId10"/>
    <p:sldId id="986" r:id="rId11"/>
    <p:sldId id="988" r:id="rId12"/>
    <p:sldId id="989" r:id="rId13"/>
    <p:sldId id="1104" r:id="rId14"/>
    <p:sldId id="1105" r:id="rId15"/>
    <p:sldId id="990" r:id="rId16"/>
    <p:sldId id="1106" r:id="rId17"/>
    <p:sldId id="1234" r:id="rId18"/>
    <p:sldId id="1113" r:id="rId19"/>
    <p:sldId id="1108" r:id="rId20"/>
    <p:sldId id="1109" r:id="rId21"/>
    <p:sldId id="1507" r:id="rId22"/>
    <p:sldId id="1508" r:id="rId23"/>
    <p:sldId id="1509" r:id="rId24"/>
    <p:sldId id="1115" r:id="rId25"/>
    <p:sldId id="1510" r:id="rId26"/>
    <p:sldId id="1116" r:id="rId27"/>
    <p:sldId id="1117" r:id="rId28"/>
    <p:sldId id="1118" r:id="rId29"/>
    <p:sldId id="1119" r:id="rId30"/>
    <p:sldId id="1121" r:id="rId31"/>
    <p:sldId id="1124" r:id="rId32"/>
    <p:sldId id="1125" r:id="rId33"/>
    <p:sldId id="1491" r:id="rId34"/>
    <p:sldId id="1492" r:id="rId35"/>
    <p:sldId id="1493" r:id="rId36"/>
    <p:sldId id="1494" r:id="rId37"/>
    <p:sldId id="1495" r:id="rId38"/>
    <p:sldId id="1496" r:id="rId39"/>
    <p:sldId id="1498" r:id="rId40"/>
    <p:sldId id="1499" r:id="rId41"/>
    <p:sldId id="1500" r:id="rId42"/>
    <p:sldId id="1501" r:id="rId43"/>
    <p:sldId id="1502" r:id="rId44"/>
    <p:sldId id="1503" r:id="rId45"/>
    <p:sldId id="1504" r:id="rId46"/>
    <p:sldId id="1379" r:id="rId47"/>
    <p:sldId id="1146" r:id="rId48"/>
  </p:sldIdLst>
  <p:sldSz cx="12601575" cy="5761355"/>
  <p:notesSz cx="6858000" cy="9144000"/>
  <p:defaultTextStyle>
    <a:defPPr>
      <a:defRPr lang="zh-CN"/>
    </a:defPPr>
    <a:lvl1pPr marL="0" lvl="0" indent="0" algn="l" defTabSz="1173480" eaLnBrk="1" fontAlgn="base" latinLnBrk="0" hangingPunct="1">
      <a:lnSpc>
        <a:spcPct val="100000"/>
      </a:lnSpc>
      <a:spcBef>
        <a:spcPct val="0"/>
      </a:spcBef>
      <a:spcAft>
        <a:spcPct val="0"/>
      </a:spcAft>
      <a:buNone/>
      <a:defRPr sz="2200" kern="1200">
        <a:solidFill>
          <a:schemeClr val="tx1"/>
        </a:solidFill>
        <a:latin typeface="Arial" panose="020B0604020202020204" pitchFamily="34" charset="0"/>
        <a:ea typeface="宋体" panose="02010600030101010101" pitchFamily="2" charset="-122"/>
      </a:defRPr>
    </a:lvl1pPr>
    <a:lvl2pPr marL="586105" lvl="1" indent="-128905" algn="l" defTabSz="1173480" eaLnBrk="1" fontAlgn="base" latinLnBrk="0" hangingPunct="1">
      <a:lnSpc>
        <a:spcPct val="100000"/>
      </a:lnSpc>
      <a:spcBef>
        <a:spcPct val="0"/>
      </a:spcBef>
      <a:spcAft>
        <a:spcPct val="0"/>
      </a:spcAft>
      <a:buNone/>
      <a:defRPr sz="2200" kern="1200">
        <a:solidFill>
          <a:schemeClr val="tx1"/>
        </a:solidFill>
        <a:latin typeface="Arial" panose="020B0604020202020204" pitchFamily="34" charset="0"/>
        <a:ea typeface="宋体" panose="02010600030101010101" pitchFamily="2" charset="-122"/>
      </a:defRPr>
    </a:lvl2pPr>
    <a:lvl3pPr marL="1173480" lvl="2" indent="-259080" algn="l" defTabSz="1173480" eaLnBrk="1" fontAlgn="base" latinLnBrk="0" hangingPunct="1">
      <a:lnSpc>
        <a:spcPct val="100000"/>
      </a:lnSpc>
      <a:spcBef>
        <a:spcPct val="0"/>
      </a:spcBef>
      <a:spcAft>
        <a:spcPct val="0"/>
      </a:spcAft>
      <a:buNone/>
      <a:defRPr sz="2200" kern="1200">
        <a:solidFill>
          <a:schemeClr val="tx1"/>
        </a:solidFill>
        <a:latin typeface="Arial" panose="020B0604020202020204" pitchFamily="34" charset="0"/>
        <a:ea typeface="宋体" panose="02010600030101010101" pitchFamily="2" charset="-122"/>
      </a:defRPr>
    </a:lvl3pPr>
    <a:lvl4pPr marL="1760855" lvl="3" indent="-389255" algn="l" defTabSz="1173480" eaLnBrk="1" fontAlgn="base" latinLnBrk="0" hangingPunct="1">
      <a:lnSpc>
        <a:spcPct val="100000"/>
      </a:lnSpc>
      <a:spcBef>
        <a:spcPct val="0"/>
      </a:spcBef>
      <a:spcAft>
        <a:spcPct val="0"/>
      </a:spcAft>
      <a:buNone/>
      <a:defRPr sz="2200" kern="1200">
        <a:solidFill>
          <a:schemeClr val="tx1"/>
        </a:solidFill>
        <a:latin typeface="Arial" panose="020B0604020202020204" pitchFamily="34" charset="0"/>
        <a:ea typeface="宋体" panose="02010600030101010101" pitchFamily="2" charset="-122"/>
      </a:defRPr>
    </a:lvl4pPr>
    <a:lvl5pPr marL="2348230" lvl="4" indent="-519430" algn="l" defTabSz="1173480" eaLnBrk="1" fontAlgn="base" latinLnBrk="0" hangingPunct="1">
      <a:lnSpc>
        <a:spcPct val="100000"/>
      </a:lnSpc>
      <a:spcBef>
        <a:spcPct val="0"/>
      </a:spcBef>
      <a:spcAft>
        <a:spcPct val="0"/>
      </a:spcAft>
      <a:buNone/>
      <a:defRPr sz="2200" kern="1200">
        <a:solidFill>
          <a:schemeClr val="tx1"/>
        </a:solidFill>
        <a:latin typeface="Arial" panose="020B0604020202020204" pitchFamily="34" charset="0"/>
        <a:ea typeface="宋体" panose="02010600030101010101" pitchFamily="2" charset="-122"/>
      </a:defRPr>
    </a:lvl5pPr>
    <a:lvl6pPr marL="2286000" lvl="5" indent="-519430" algn="l" defTabSz="1173480" eaLnBrk="1" fontAlgn="base" latinLnBrk="0" hangingPunct="1">
      <a:lnSpc>
        <a:spcPct val="100000"/>
      </a:lnSpc>
      <a:spcBef>
        <a:spcPct val="0"/>
      </a:spcBef>
      <a:spcAft>
        <a:spcPct val="0"/>
      </a:spcAft>
      <a:buNone/>
      <a:defRPr sz="2200" kern="1200">
        <a:solidFill>
          <a:schemeClr val="tx1"/>
        </a:solidFill>
        <a:latin typeface="Arial" panose="020B0604020202020204" pitchFamily="34" charset="0"/>
        <a:ea typeface="宋体" panose="02010600030101010101" pitchFamily="2" charset="-122"/>
      </a:defRPr>
    </a:lvl6pPr>
    <a:lvl7pPr marL="2743200" lvl="6" indent="-519430" algn="l" defTabSz="1173480" eaLnBrk="1" fontAlgn="base" latinLnBrk="0" hangingPunct="1">
      <a:lnSpc>
        <a:spcPct val="100000"/>
      </a:lnSpc>
      <a:spcBef>
        <a:spcPct val="0"/>
      </a:spcBef>
      <a:spcAft>
        <a:spcPct val="0"/>
      </a:spcAft>
      <a:buNone/>
      <a:defRPr sz="2200" kern="1200">
        <a:solidFill>
          <a:schemeClr val="tx1"/>
        </a:solidFill>
        <a:latin typeface="Arial" panose="020B0604020202020204" pitchFamily="34" charset="0"/>
        <a:ea typeface="宋体" panose="02010600030101010101" pitchFamily="2" charset="-122"/>
      </a:defRPr>
    </a:lvl7pPr>
    <a:lvl8pPr marL="3200400" lvl="7" indent="-519430" algn="l" defTabSz="1173480" eaLnBrk="1" fontAlgn="base" latinLnBrk="0" hangingPunct="1">
      <a:lnSpc>
        <a:spcPct val="100000"/>
      </a:lnSpc>
      <a:spcBef>
        <a:spcPct val="0"/>
      </a:spcBef>
      <a:spcAft>
        <a:spcPct val="0"/>
      </a:spcAft>
      <a:buNone/>
      <a:defRPr sz="2200" kern="1200">
        <a:solidFill>
          <a:schemeClr val="tx1"/>
        </a:solidFill>
        <a:latin typeface="Arial" panose="020B0604020202020204" pitchFamily="34" charset="0"/>
        <a:ea typeface="宋体" panose="02010600030101010101" pitchFamily="2" charset="-122"/>
      </a:defRPr>
    </a:lvl8pPr>
    <a:lvl9pPr marL="3657600" lvl="8" indent="-519430" algn="l" defTabSz="1173480" eaLnBrk="1" fontAlgn="base" latinLnBrk="0" hangingPunct="1">
      <a:lnSpc>
        <a:spcPct val="100000"/>
      </a:lnSpc>
      <a:spcBef>
        <a:spcPct val="0"/>
      </a:spcBef>
      <a:spcAft>
        <a:spcPct val="0"/>
      </a:spcAft>
      <a:buNone/>
      <a:defRPr sz="2200" kern="1200">
        <a:solidFill>
          <a:schemeClr val="tx1"/>
        </a:solidFill>
        <a:latin typeface="Arial" panose="020B0604020202020204" pitchFamily="34" charset="0"/>
        <a:ea typeface="宋体" panose="02010600030101010101" pitchFamily="2"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FF0000"/>
    <a:srgbClr val="0066FF"/>
    <a:srgbClr val="3399FF"/>
    <a:srgbClr val="FF3300"/>
    <a:srgbClr val="FF9900"/>
    <a:srgbClr val="FF6600"/>
    <a:srgbClr val="00CC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2895"/>
    <p:restoredTop sz="90370"/>
  </p:normalViewPr>
  <p:slideViewPr>
    <p:cSldViewPr showGuides="1">
      <p:cViewPr>
        <p:scale>
          <a:sx n="80" d="100"/>
          <a:sy n="80" d="100"/>
        </p:scale>
        <p:origin x="-1218" y="-918"/>
      </p:cViewPr>
      <p:guideLst>
        <p:guide orient="horz" pos="1804"/>
        <p:guide pos="38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174115" fontAlgn="auto">
              <a:spcBef>
                <a:spcPts val="0"/>
              </a:spcBef>
              <a:spcAft>
                <a:spcPts val="0"/>
              </a:spcAft>
              <a:defRPr sz="1200">
                <a:latin typeface="+mn-lt"/>
                <a:ea typeface="+mn-ea"/>
              </a:defRPr>
            </a:lvl1pPr>
          </a:lstStyle>
          <a:p>
            <a:pPr fontAlgn="auto">
              <a:defRPr/>
            </a:pPr>
            <a:endParaRPr lang="zh-CN" altLang="en-US" strike="noStrike" noProof="1"/>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174115" fontAlgn="auto">
              <a:spcBef>
                <a:spcPts val="0"/>
              </a:spcBef>
              <a:spcAft>
                <a:spcPts val="0"/>
              </a:spcAft>
              <a:defRPr sz="1200" smtClean="0">
                <a:latin typeface="+mn-lt"/>
                <a:ea typeface="+mn-ea"/>
              </a:defRPr>
            </a:lvl1pPr>
          </a:lstStyle>
          <a:p>
            <a:pPr fontAlgn="auto">
              <a:defRPr/>
            </a:pPr>
            <a:fld id="{62F41813-8370-4FD4-AE08-01322F4EA3A9}" type="datetimeFigureOut">
              <a:rPr lang="zh-CN" altLang="en-US" strike="noStrike" noProof="1">
                <a:latin typeface="+mn-lt"/>
                <a:ea typeface="+mn-ea"/>
                <a:cs typeface="+mn-cs"/>
              </a:rPr>
            </a:fld>
            <a:endParaRPr lang="zh-CN" altLang="en-US" strike="noStrike" noProof="1"/>
          </a:p>
        </p:txBody>
      </p:sp>
      <p:sp>
        <p:nvSpPr>
          <p:cNvPr id="2052" name="幻灯片图像占位符 3"/>
          <p:cNvSpPr>
            <a:spLocks noGrp="1" noRot="1" noChangeAspect="1"/>
          </p:cNvSpPr>
          <p:nvPr>
            <p:ph type="sldImg"/>
          </p:nvPr>
        </p:nvSpPr>
        <p:spPr>
          <a:xfrm>
            <a:off x="-320675" y="685800"/>
            <a:ext cx="7499350" cy="3429000"/>
          </a:xfrm>
          <a:prstGeom prst="rect">
            <a:avLst/>
          </a:prstGeom>
          <a:noFill/>
          <a:ln w="12700" cap="flat" cmpd="sng">
            <a:solidFill>
              <a:srgbClr val="000000"/>
            </a:solidFill>
            <a:prstDash val="solid"/>
            <a:round/>
            <a:headEnd type="none" w="med" len="med"/>
            <a:tailEnd type="none" w="med" len="med"/>
          </a:ln>
        </p:spPr>
      </p:sp>
      <p:sp>
        <p:nvSpPr>
          <p:cNvPr id="2053" name="备注占位符 4"/>
          <p:cNvSpPr>
            <a:spLocks noGrp="1"/>
          </p:cNvSpPr>
          <p:nvPr>
            <p:ph type="body" sz="quarter"/>
          </p:nvPr>
        </p:nvSpPr>
        <p:spPr>
          <a:xfrm>
            <a:off x="685800" y="4343400"/>
            <a:ext cx="5486400" cy="4114800"/>
          </a:xfrm>
          <a:prstGeom prst="rect">
            <a:avLst/>
          </a:prstGeom>
          <a:noFill/>
          <a:ln w="9525">
            <a:noFill/>
          </a:ln>
        </p:spPr>
        <p:txBody>
          <a:bodyPr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174115" fontAlgn="auto">
              <a:spcBef>
                <a:spcPts val="0"/>
              </a:spcBef>
              <a:spcAft>
                <a:spcPts val="0"/>
              </a:spcAft>
              <a:defRPr sz="1200">
                <a:latin typeface="+mn-lt"/>
                <a:ea typeface="+mn-ea"/>
              </a:defRPr>
            </a:lvl1pPr>
          </a:lstStyle>
          <a:p>
            <a:pPr fontAlgn="auto">
              <a:defRPr/>
            </a:pPr>
            <a:endParaRPr lang="zh-CN" altLang="en-US" strike="noStrike" noProof="1"/>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174115" fontAlgn="auto">
              <a:spcBef>
                <a:spcPts val="0"/>
              </a:spcBef>
              <a:spcAft>
                <a:spcPts val="0"/>
              </a:spcAft>
              <a:defRPr sz="1200" smtClean="0">
                <a:latin typeface="+mn-lt"/>
                <a:ea typeface="+mn-ea"/>
              </a:defRPr>
            </a:lvl1pPr>
          </a:lstStyle>
          <a:p>
            <a:pPr fontAlgn="auto">
              <a:defRPr/>
            </a:pPr>
            <a:fld id="{85C600E3-D3CC-4FF8-AEDA-68934D4243C4}" type="slidenum">
              <a:rPr lang="zh-CN" altLang="en-US" strike="noStrike" noProof="1">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algn="l" defTabSz="912495" rtl="0" fontAlgn="base">
      <a:spcBef>
        <a:spcPct val="30000"/>
      </a:spcBef>
      <a:spcAft>
        <a:spcPct val="0"/>
      </a:spcAft>
      <a:defRPr sz="1200" kern="1200">
        <a:solidFill>
          <a:schemeClr val="tx1"/>
        </a:solidFill>
        <a:latin typeface="+mn-lt"/>
        <a:ea typeface="+mn-ea"/>
        <a:cs typeface="+mn-cs"/>
      </a:defRPr>
    </a:lvl1pPr>
    <a:lvl2pPr marL="455930" algn="l" defTabSz="912495" rtl="0" fontAlgn="base">
      <a:spcBef>
        <a:spcPct val="30000"/>
      </a:spcBef>
      <a:spcAft>
        <a:spcPct val="0"/>
      </a:spcAft>
      <a:defRPr sz="1200" kern="1200">
        <a:solidFill>
          <a:schemeClr val="tx1"/>
        </a:solidFill>
        <a:latin typeface="+mn-lt"/>
        <a:ea typeface="+mn-ea"/>
        <a:cs typeface="+mn-cs"/>
      </a:defRPr>
    </a:lvl2pPr>
    <a:lvl3pPr marL="913130" algn="l" defTabSz="912495" rtl="0" fontAlgn="base">
      <a:spcBef>
        <a:spcPct val="30000"/>
      </a:spcBef>
      <a:spcAft>
        <a:spcPct val="0"/>
      </a:spcAft>
      <a:defRPr sz="1200" kern="1200">
        <a:solidFill>
          <a:schemeClr val="tx1"/>
        </a:solidFill>
        <a:latin typeface="+mn-lt"/>
        <a:ea typeface="+mn-ea"/>
        <a:cs typeface="+mn-cs"/>
      </a:defRPr>
    </a:lvl3pPr>
    <a:lvl4pPr marL="1370330" algn="l" defTabSz="912495" rtl="0" fontAlgn="base">
      <a:spcBef>
        <a:spcPct val="30000"/>
      </a:spcBef>
      <a:spcAft>
        <a:spcPct val="0"/>
      </a:spcAft>
      <a:defRPr sz="1200" kern="1200">
        <a:solidFill>
          <a:schemeClr val="tx1"/>
        </a:solidFill>
        <a:latin typeface="+mn-lt"/>
        <a:ea typeface="+mn-ea"/>
        <a:cs typeface="+mn-cs"/>
      </a:defRPr>
    </a:lvl4pPr>
    <a:lvl5pPr marL="1827530" algn="l" defTabSz="912495" rtl="0" fontAlgn="base">
      <a:spcBef>
        <a:spcPct val="30000"/>
      </a:spcBef>
      <a:spcAft>
        <a:spcPct val="0"/>
      </a:spcAft>
      <a:defRPr sz="1200" kern="1200">
        <a:solidFill>
          <a:schemeClr val="tx1"/>
        </a:solidFill>
        <a:latin typeface="+mn-lt"/>
        <a:ea typeface="+mn-ea"/>
        <a:cs typeface="+mn-cs"/>
      </a:defRPr>
    </a:lvl5pPr>
    <a:lvl6pPr marL="2285365" algn="l" defTabSz="913765" rtl="0" eaLnBrk="1" latinLnBrk="0" hangingPunct="1">
      <a:defRPr sz="1200" kern="1200">
        <a:solidFill>
          <a:schemeClr val="tx1"/>
        </a:solidFill>
        <a:latin typeface="+mn-lt"/>
        <a:ea typeface="+mn-ea"/>
        <a:cs typeface="+mn-cs"/>
      </a:defRPr>
    </a:lvl6pPr>
    <a:lvl7pPr marL="2742565" algn="l" defTabSz="913765" rtl="0" eaLnBrk="1" latinLnBrk="0" hangingPunct="1">
      <a:defRPr sz="1200" kern="1200">
        <a:solidFill>
          <a:schemeClr val="tx1"/>
        </a:solidFill>
        <a:latin typeface="+mn-lt"/>
        <a:ea typeface="+mn-ea"/>
        <a:cs typeface="+mn-cs"/>
      </a:defRPr>
    </a:lvl7pPr>
    <a:lvl8pPr marL="3199765" algn="l" defTabSz="913765" rtl="0" eaLnBrk="1" latinLnBrk="0" hangingPunct="1">
      <a:defRPr sz="1200" kern="1200">
        <a:solidFill>
          <a:schemeClr val="tx1"/>
        </a:solidFill>
        <a:latin typeface="+mn-lt"/>
        <a:ea typeface="+mn-ea"/>
        <a:cs typeface="+mn-cs"/>
      </a:defRPr>
    </a:lvl8pPr>
    <a:lvl9pPr marL="3656965"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以上是目前课程在内容呈现方面的问题，这次的在线课程项目我们希望通过一些建议和规范来减少这些问题。</a:t>
            </a:r>
            <a:endParaRPr lang="en-US" altLang="zh-CN" dirty="0" smtClean="0"/>
          </a:p>
          <a:p>
            <a:endParaRPr lang="en-US" altLang="zh-CN" dirty="0" smtClean="0"/>
          </a:p>
          <a:p>
            <a:r>
              <a:rPr lang="zh-CN" altLang="en-US" dirty="0" smtClean="0"/>
              <a:t>首先，跟大家介绍一个课程开发的模式，相信大家一定也不陌生。这是泰勒提出来都比较经典的课程开发模式</a:t>
            </a:r>
            <a:r>
              <a:rPr lang="en-US" altLang="zh-CN" dirty="0" smtClean="0"/>
              <a:t>——</a:t>
            </a:r>
            <a:r>
              <a:rPr lang="zh-CN" altLang="en-US" dirty="0" smtClean="0"/>
              <a:t>目标导向的课程开发模式，主要的思路是</a:t>
            </a:r>
            <a:endParaRPr lang="en-US" altLang="zh-CN" dirty="0" smtClean="0"/>
          </a:p>
          <a:p>
            <a:r>
              <a:rPr lang="zh-CN" altLang="en-US" dirty="0" smtClean="0"/>
              <a:t>学习者分析、业务需求分析</a:t>
            </a:r>
            <a:r>
              <a:rPr lang="en-US" altLang="zh-CN" dirty="0" smtClean="0"/>
              <a:t>——</a:t>
            </a:r>
            <a:r>
              <a:rPr lang="zh-CN" altLang="en-US" dirty="0" smtClean="0"/>
              <a:t>确定课程目标</a:t>
            </a:r>
            <a:r>
              <a:rPr lang="en-US" altLang="zh-CN" dirty="0" smtClean="0"/>
              <a:t>——</a:t>
            </a:r>
            <a:r>
              <a:rPr lang="zh-CN" altLang="en-US" dirty="0" smtClean="0"/>
              <a:t>选择内容</a:t>
            </a:r>
            <a:r>
              <a:rPr lang="en-US" altLang="zh-CN" dirty="0" smtClean="0"/>
              <a:t>——</a:t>
            </a:r>
            <a:r>
              <a:rPr lang="zh-CN" altLang="en-US" dirty="0" smtClean="0"/>
              <a:t>设计教学活动</a:t>
            </a:r>
            <a:r>
              <a:rPr lang="en-US" altLang="zh-CN" dirty="0" smtClean="0"/>
              <a:t>——</a:t>
            </a:r>
            <a:r>
              <a:rPr lang="zh-CN" altLang="en-US" dirty="0" smtClean="0"/>
              <a:t>设计考核评价</a:t>
            </a:r>
            <a:endParaRPr lang="en-US" altLang="zh-CN" dirty="0" smtClean="0"/>
          </a:p>
          <a:p>
            <a:r>
              <a:rPr lang="zh-CN" altLang="en-US" dirty="0" smtClean="0"/>
              <a:t>其中的核心是确定课程目标</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E9E6FDB6-6D2B-46C1-9FA1-D82906A37C3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userDrawn="1">
  <p:cSld name="标题幻灯片">
    <p:spTree>
      <p:nvGrpSpPr>
        <p:cNvPr id="1" name=""/>
        <p:cNvGrpSpPr/>
        <p:nvPr/>
      </p:nvGrpSpPr>
      <p:grpSpPr>
        <a:xfrm>
          <a:off x="0" y="0"/>
          <a:ext cx="0" cy="0"/>
          <a:chOff x="0" y="0"/>
          <a:chExt cx="0" cy="0"/>
        </a:xfrm>
      </p:grpSpPr>
      <p:sp>
        <p:nvSpPr>
          <p:cNvPr id="6" name="任意多边形: 形状 5"/>
          <p:cNvSpPr/>
          <p:nvPr/>
        </p:nvSpPr>
        <p:spPr>
          <a:xfrm>
            <a:off x="0" y="177145"/>
            <a:ext cx="12601575" cy="5584210"/>
          </a:xfrm>
          <a:custGeom>
            <a:avLst/>
            <a:gdLst>
              <a:gd name="connsiteX0" fmla="*/ 4763 w 12848542"/>
              <a:gd name="connsiteY0" fmla="*/ 4828 h 7640595"/>
              <a:gd name="connsiteX1" fmla="*/ 12847589 w 12848542"/>
              <a:gd name="connsiteY1" fmla="*/ 4828 h 7640595"/>
              <a:gd name="connsiteX2" fmla="*/ 12847589 w 12848542"/>
              <a:gd name="connsiteY2" fmla="*/ 7637700 h 7640595"/>
              <a:gd name="connsiteX3" fmla="*/ 4763 w 12848542"/>
              <a:gd name="connsiteY3" fmla="*/ 7637700 h 7640595"/>
            </a:gdLst>
            <a:ahLst/>
            <a:cxnLst>
              <a:cxn ang="0">
                <a:pos x="connsiteX0" y="connsiteY0"/>
              </a:cxn>
              <a:cxn ang="0">
                <a:pos x="connsiteX1" y="connsiteY1"/>
              </a:cxn>
              <a:cxn ang="0">
                <a:pos x="connsiteX2" y="connsiteY2"/>
              </a:cxn>
              <a:cxn ang="0">
                <a:pos x="connsiteX3" y="connsiteY3"/>
              </a:cxn>
            </a:cxnLst>
            <a:rect l="l" t="t" r="r" b="b"/>
            <a:pathLst>
              <a:path w="12848542" h="7640595">
                <a:moveTo>
                  <a:pt x="4763" y="4828"/>
                </a:moveTo>
                <a:lnTo>
                  <a:pt x="12847589" y="4828"/>
                </a:lnTo>
                <a:lnTo>
                  <a:pt x="12847589" y="7637700"/>
                </a:lnTo>
                <a:lnTo>
                  <a:pt x="4763" y="7637700"/>
                </a:lnTo>
                <a:close/>
              </a:path>
            </a:pathLst>
          </a:custGeom>
          <a:solidFill>
            <a:srgbClr val="D7DBE1"/>
          </a:solidFill>
          <a:ln w="9525" cap="flat">
            <a:noFill/>
            <a:prstDash val="solid"/>
            <a:miter/>
          </a:ln>
        </p:spPr>
        <p:txBody>
          <a:bodyPr rtlCol="0" anchor="ctr"/>
          <a:lstStyle/>
          <a:p>
            <a:endParaRPr lang="zh-CN" altLang="en-US" sz="1510"/>
          </a:p>
        </p:txBody>
      </p:sp>
      <p:sp>
        <p:nvSpPr>
          <p:cNvPr id="20" name="任意多边形: 形状 19"/>
          <p:cNvSpPr/>
          <p:nvPr userDrawn="1"/>
        </p:nvSpPr>
        <p:spPr>
          <a:xfrm>
            <a:off x="0" y="-1"/>
            <a:ext cx="12601575" cy="3690298"/>
          </a:xfrm>
          <a:custGeom>
            <a:avLst/>
            <a:gdLst>
              <a:gd name="connsiteX0" fmla="*/ 4763 w 12848542"/>
              <a:gd name="connsiteY0" fmla="*/ 4828 h 7640595"/>
              <a:gd name="connsiteX1" fmla="*/ 12847589 w 12848542"/>
              <a:gd name="connsiteY1" fmla="*/ 4828 h 7640595"/>
              <a:gd name="connsiteX2" fmla="*/ 12847589 w 12848542"/>
              <a:gd name="connsiteY2" fmla="*/ 7637700 h 7640595"/>
              <a:gd name="connsiteX3" fmla="*/ 4763 w 12848542"/>
              <a:gd name="connsiteY3" fmla="*/ 7637700 h 7640595"/>
            </a:gdLst>
            <a:ahLst/>
            <a:cxnLst>
              <a:cxn ang="0">
                <a:pos x="connsiteX0" y="connsiteY0"/>
              </a:cxn>
              <a:cxn ang="0">
                <a:pos x="connsiteX1" y="connsiteY1"/>
              </a:cxn>
              <a:cxn ang="0">
                <a:pos x="connsiteX2" y="connsiteY2"/>
              </a:cxn>
              <a:cxn ang="0">
                <a:pos x="connsiteX3" y="connsiteY3"/>
              </a:cxn>
            </a:cxnLst>
            <a:rect l="l" t="t" r="r" b="b"/>
            <a:pathLst>
              <a:path w="12848542" h="7640595">
                <a:moveTo>
                  <a:pt x="4763" y="4828"/>
                </a:moveTo>
                <a:lnTo>
                  <a:pt x="12847589" y="4828"/>
                </a:lnTo>
                <a:lnTo>
                  <a:pt x="12847589" y="7637700"/>
                </a:lnTo>
                <a:lnTo>
                  <a:pt x="4763" y="7637700"/>
                </a:lnTo>
                <a:close/>
              </a:path>
            </a:pathLst>
          </a:custGeom>
          <a:blipFill>
            <a:blip r:embed="rId2">
              <a:duotone>
                <a:schemeClr val="accent5">
                  <a:shade val="45000"/>
                  <a:satMod val="135000"/>
                </a:schemeClr>
                <a:prstClr val="white"/>
              </a:duotone>
            </a:blip>
            <a:stretch>
              <a:fillRect l="-22" t="-34942" r="-22" b="-34766"/>
            </a:stretch>
          </a:blipFill>
          <a:ln w="9525" cap="flat">
            <a:noFill/>
            <a:prstDash val="solid"/>
            <a:miter/>
          </a:ln>
        </p:spPr>
        <p:txBody>
          <a:bodyPr rtlCol="0" anchor="ctr"/>
          <a:lstStyle/>
          <a:p>
            <a:r>
              <a:rPr lang="en-US" altLang="zh-CN" sz="1510" dirty="0"/>
              <a:t> </a:t>
            </a:r>
            <a:endParaRPr lang="en-US" altLang="zh-CN" sz="1510" dirty="0"/>
          </a:p>
        </p:txBody>
      </p:sp>
      <p:sp>
        <p:nvSpPr>
          <p:cNvPr id="17" name="任意多边形: 形状 16"/>
          <p:cNvSpPr/>
          <p:nvPr userDrawn="1"/>
        </p:nvSpPr>
        <p:spPr>
          <a:xfrm>
            <a:off x="0" y="0"/>
            <a:ext cx="12601575" cy="3690298"/>
          </a:xfrm>
          <a:custGeom>
            <a:avLst/>
            <a:gdLst>
              <a:gd name="connsiteX0" fmla="*/ 4763 w 12848542"/>
              <a:gd name="connsiteY0" fmla="*/ 4828 h 7640595"/>
              <a:gd name="connsiteX1" fmla="*/ 12847589 w 12848542"/>
              <a:gd name="connsiteY1" fmla="*/ 4828 h 7640595"/>
              <a:gd name="connsiteX2" fmla="*/ 12847589 w 12848542"/>
              <a:gd name="connsiteY2" fmla="*/ 7637700 h 7640595"/>
              <a:gd name="connsiteX3" fmla="*/ 4763 w 12848542"/>
              <a:gd name="connsiteY3" fmla="*/ 7637700 h 7640595"/>
            </a:gdLst>
            <a:ahLst/>
            <a:cxnLst>
              <a:cxn ang="0">
                <a:pos x="connsiteX0" y="connsiteY0"/>
              </a:cxn>
              <a:cxn ang="0">
                <a:pos x="connsiteX1" y="connsiteY1"/>
              </a:cxn>
              <a:cxn ang="0">
                <a:pos x="connsiteX2" y="connsiteY2"/>
              </a:cxn>
              <a:cxn ang="0">
                <a:pos x="connsiteX3" y="connsiteY3"/>
              </a:cxn>
            </a:cxnLst>
            <a:rect l="l" t="t" r="r" b="b"/>
            <a:pathLst>
              <a:path w="12848542" h="7640595">
                <a:moveTo>
                  <a:pt x="4763" y="4828"/>
                </a:moveTo>
                <a:lnTo>
                  <a:pt x="12847589" y="4828"/>
                </a:lnTo>
                <a:lnTo>
                  <a:pt x="12847589" y="7637700"/>
                </a:lnTo>
                <a:lnTo>
                  <a:pt x="4763" y="7637700"/>
                </a:lnTo>
                <a:close/>
              </a:path>
            </a:pathLst>
          </a:custGeom>
          <a:solidFill>
            <a:schemeClr val="accent1">
              <a:alpha val="77000"/>
            </a:schemeClr>
          </a:solidFill>
          <a:ln w="9525" cap="flat">
            <a:noFill/>
            <a:prstDash val="solid"/>
            <a:miter/>
          </a:ln>
        </p:spPr>
        <p:txBody>
          <a:bodyPr rtlCol="0" anchor="ctr"/>
          <a:lstStyle/>
          <a:p>
            <a:r>
              <a:rPr lang="en-US" altLang="zh-CN" sz="1510" dirty="0"/>
              <a:t> </a:t>
            </a:r>
            <a:endParaRPr lang="en-US" altLang="zh-CN" sz="1510" dirty="0"/>
          </a:p>
        </p:txBody>
      </p:sp>
      <p:grpSp>
        <p:nvGrpSpPr>
          <p:cNvPr id="16" name="组合 15"/>
          <p:cNvGrpSpPr/>
          <p:nvPr userDrawn="1"/>
        </p:nvGrpSpPr>
        <p:grpSpPr>
          <a:xfrm>
            <a:off x="462165" y="1595028"/>
            <a:ext cx="6028411" cy="3257422"/>
            <a:chOff x="357146" y="1309216"/>
            <a:chExt cx="7451019" cy="4953471"/>
          </a:xfrm>
        </p:grpSpPr>
        <p:pic>
          <p:nvPicPr>
            <p:cNvPr id="3" name="图片 2" descr="图片包含 电子产品&#10;&#10;已生成高可信度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7146" y="1309216"/>
              <a:ext cx="7451019" cy="4953471"/>
            </a:xfrm>
            <a:prstGeom prst="rect">
              <a:avLst/>
            </a:prstGeom>
            <a:effectLst>
              <a:outerShdw blurRad="406400" dir="10140000" sx="105000" sy="105000" algn="ctr" rotWithShape="0">
                <a:schemeClr val="accent1">
                  <a:alpha val="22000"/>
                </a:schemeClr>
              </a:outerShdw>
            </a:effectLst>
          </p:spPr>
        </p:pic>
        <p:sp>
          <p:nvSpPr>
            <p:cNvPr id="15" name="矩形 14"/>
            <p:cNvSpPr>
              <a:spLocks noChangeAspect="1"/>
            </p:cNvSpPr>
            <p:nvPr userDrawn="1"/>
          </p:nvSpPr>
          <p:spPr>
            <a:xfrm>
              <a:off x="1185397" y="1585262"/>
              <a:ext cx="4978400" cy="3053116"/>
            </a:xfrm>
            <a:prstGeom prst="rect">
              <a:avLst/>
            </a:prstGeom>
            <a:blipFill dpi="0" rotWithShape="1">
              <a:blip r:embed="rId2">
                <a:duotone>
                  <a:schemeClr val="accent1">
                    <a:shade val="45000"/>
                    <a:satMod val="135000"/>
                  </a:schemeClr>
                  <a:prstClr val="white"/>
                </a:duotone>
              </a:blip>
              <a:srcRect/>
              <a:stretch>
                <a:fillRect t="-4337" b="-4301"/>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l"/>
              <a:endParaRPr lang="zh-CN" altLang="en-US" sz="1510" dirty="0"/>
            </a:p>
          </p:txBody>
        </p:sp>
      </p:grpSp>
      <p:sp>
        <p:nvSpPr>
          <p:cNvPr id="9801" name="副标题 2"/>
          <p:cNvSpPr>
            <a:spLocks noGrp="1"/>
          </p:cNvSpPr>
          <p:nvPr userDrawn="1">
            <p:ph type="subTitle" idx="1"/>
          </p:nvPr>
        </p:nvSpPr>
        <p:spPr>
          <a:xfrm>
            <a:off x="5785006" y="2824507"/>
            <a:ext cx="6028410" cy="469443"/>
          </a:xfrm>
        </p:spPr>
        <p:txBody>
          <a:bodyPr anchor="ctr">
            <a:normAutofit/>
          </a:bodyPr>
          <a:lstStyle>
            <a:lvl1pPr marL="0" indent="0" algn="r">
              <a:buNone/>
              <a:defRPr sz="1680">
                <a:solidFill>
                  <a:schemeClr val="bg1"/>
                </a:solidFill>
              </a:defRPr>
            </a:lvl1pPr>
            <a:lvl2pPr marL="384175" indent="0" algn="ctr">
              <a:buNone/>
              <a:defRPr sz="1680"/>
            </a:lvl2pPr>
            <a:lvl3pPr marL="768350" indent="0" algn="ctr">
              <a:buNone/>
              <a:defRPr sz="1510"/>
            </a:lvl3pPr>
            <a:lvl4pPr marL="1152525" indent="0" algn="ctr">
              <a:buNone/>
              <a:defRPr sz="1345"/>
            </a:lvl4pPr>
            <a:lvl5pPr marL="1536065" indent="0" algn="ctr">
              <a:buNone/>
              <a:defRPr sz="1345"/>
            </a:lvl5pPr>
            <a:lvl6pPr marL="1920240" indent="0" algn="ctr">
              <a:buNone/>
              <a:defRPr sz="1345"/>
            </a:lvl6pPr>
            <a:lvl7pPr marL="2304415" indent="0" algn="ctr">
              <a:buNone/>
              <a:defRPr sz="1345"/>
            </a:lvl7pPr>
            <a:lvl8pPr marL="2688590" indent="0" algn="ctr">
              <a:buNone/>
              <a:defRPr sz="1345"/>
            </a:lvl8pPr>
            <a:lvl9pPr marL="3072765" indent="0" algn="ctr">
              <a:buNone/>
              <a:defRPr sz="1345"/>
            </a:lvl9pPr>
          </a:lstStyle>
          <a:p>
            <a:r>
              <a:rPr lang="en-US" dirty="0"/>
              <a:t>Click to edit Master subtitle style</a:t>
            </a:r>
            <a:endParaRPr lang="en-US" dirty="0"/>
          </a:p>
        </p:txBody>
      </p:sp>
      <p:sp>
        <p:nvSpPr>
          <p:cNvPr id="9802" name="标题 1"/>
          <p:cNvSpPr>
            <a:spLocks noGrp="1"/>
          </p:cNvSpPr>
          <p:nvPr userDrawn="1">
            <p:ph type="ctrTitle"/>
          </p:nvPr>
        </p:nvSpPr>
        <p:spPr>
          <a:xfrm>
            <a:off x="5785006" y="1731413"/>
            <a:ext cx="6028410" cy="1093094"/>
          </a:xfrm>
        </p:spPr>
        <p:txBody>
          <a:bodyPr anchor="ctr">
            <a:normAutofit/>
          </a:bodyPr>
          <a:lstStyle>
            <a:lvl1pPr algn="r">
              <a:defRPr sz="3360">
                <a:solidFill>
                  <a:schemeClr val="bg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9031116" y="3927823"/>
            <a:ext cx="2773002" cy="332913"/>
          </a:xfrm>
          <a:prstGeom prst="roundRect">
            <a:avLst>
              <a:gd name="adj" fmla="val 38554"/>
            </a:avLst>
          </a:prstGeom>
          <a:solidFill>
            <a:schemeClr val="accent1"/>
          </a:solidFill>
        </p:spPr>
        <p:txBody>
          <a:bodyPr vert="horz" anchor="ctr">
            <a:noAutofit/>
          </a:bodyPr>
          <a:lstStyle>
            <a:lvl1pPr marL="0" indent="0" algn="r">
              <a:buNone/>
              <a:defRPr sz="1260" b="0">
                <a:solidFill>
                  <a:schemeClr val="bg1"/>
                </a:solidFill>
              </a:defRPr>
            </a:lvl1pPr>
            <a:lvl2pPr marL="384175" indent="0">
              <a:buNone/>
              <a:defRPr/>
            </a:lvl2pPr>
            <a:lvl3pPr marL="768350" indent="0">
              <a:buNone/>
              <a:defRPr/>
            </a:lvl3pPr>
            <a:lvl4pPr marL="1152525" indent="0">
              <a:buNone/>
              <a:defRPr/>
            </a:lvl4pPr>
            <a:lvl5pPr marL="1536065" indent="0">
              <a:buNone/>
              <a:defRPr/>
            </a:lvl5pPr>
          </a:lstStyle>
          <a:p>
            <a:pPr lvl="0"/>
            <a:r>
              <a:rPr lang="en-US" altLang="zh-CN" dirty="0"/>
              <a:t>Signature</a:t>
            </a:r>
            <a:endParaRPr lang="en-US" altLang="zh-CN" dirty="0"/>
          </a:p>
        </p:txBody>
      </p:sp>
      <p:sp>
        <p:nvSpPr>
          <p:cNvPr id="13" name="文本占位符 13"/>
          <p:cNvSpPr>
            <a:spLocks noGrp="1"/>
          </p:cNvSpPr>
          <p:nvPr userDrawn="1">
            <p:ph type="body" sz="quarter" idx="11" hasCustomPrompt="1"/>
          </p:nvPr>
        </p:nvSpPr>
        <p:spPr>
          <a:xfrm>
            <a:off x="8006079" y="4376251"/>
            <a:ext cx="3798039" cy="248895"/>
          </a:xfrm>
        </p:spPr>
        <p:txBody>
          <a:bodyPr vert="horz" anchor="ctr">
            <a:noAutofit/>
          </a:bodyPr>
          <a:lstStyle>
            <a:lvl1pPr marL="0" indent="0" algn="r">
              <a:buNone/>
              <a:defRPr sz="1260" b="0">
                <a:solidFill>
                  <a:schemeClr val="accent1"/>
                </a:solidFill>
              </a:defRPr>
            </a:lvl1pPr>
            <a:lvl2pPr marL="384175" indent="0">
              <a:buNone/>
              <a:defRPr/>
            </a:lvl2pPr>
            <a:lvl3pPr marL="768350" indent="0">
              <a:buNone/>
              <a:defRPr/>
            </a:lvl3pPr>
            <a:lvl4pPr marL="1152525" indent="0">
              <a:buNone/>
              <a:defRPr/>
            </a:lvl4pPr>
            <a:lvl5pPr marL="1536065"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92430" y="949556"/>
            <a:ext cx="11215074" cy="4206323"/>
          </a:xfrm>
        </p:spPr>
        <p:txBody>
          <a:bodyPr/>
          <a:lstStyle>
            <a:lvl1pPr>
              <a:defRPr/>
            </a:lvl1pPr>
            <a:lvl2pPr>
              <a:defRPr/>
            </a:lvl2pPr>
            <a:lvl3pPr>
              <a:defRPr/>
            </a:lvl3pPr>
            <a:lvl4pPr>
              <a:defRPr/>
            </a:lvl4pPr>
            <a:lvl5pPr>
              <a:defRPr/>
            </a:lvl5p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userDrawn="1">
  <p:cSld name="节标题">
    <p:spTree>
      <p:nvGrpSpPr>
        <p:cNvPr id="1" name=""/>
        <p:cNvGrpSpPr/>
        <p:nvPr/>
      </p:nvGrpSpPr>
      <p:grpSpPr>
        <a:xfrm>
          <a:off x="0" y="0"/>
          <a:ext cx="0" cy="0"/>
          <a:chOff x="0" y="0"/>
          <a:chExt cx="0" cy="0"/>
        </a:xfrm>
      </p:grpSpPr>
      <p:sp>
        <p:nvSpPr>
          <p:cNvPr id="4" name="任意多边形: 形状 3"/>
          <p:cNvSpPr/>
          <p:nvPr userDrawn="1"/>
        </p:nvSpPr>
        <p:spPr>
          <a:xfrm>
            <a:off x="187834" y="309909"/>
            <a:ext cx="11967864" cy="5246861"/>
          </a:xfrm>
          <a:custGeom>
            <a:avLst/>
            <a:gdLst>
              <a:gd name="connsiteX0" fmla="*/ 3176 w 12200716"/>
              <a:gd name="connsiteY0" fmla="*/ 3218 h 6958284"/>
              <a:gd name="connsiteX1" fmla="*/ 12197541 w 12200716"/>
              <a:gd name="connsiteY1" fmla="*/ 3218 h 6958284"/>
              <a:gd name="connsiteX2" fmla="*/ 12197541 w 12200716"/>
              <a:gd name="connsiteY2" fmla="*/ 6955067 h 6958284"/>
              <a:gd name="connsiteX3" fmla="*/ 3176 w 12200716"/>
              <a:gd name="connsiteY3" fmla="*/ 6955067 h 6958284"/>
            </a:gdLst>
            <a:ahLst/>
            <a:cxnLst>
              <a:cxn ang="0">
                <a:pos x="connsiteX0" y="connsiteY0"/>
              </a:cxn>
              <a:cxn ang="0">
                <a:pos x="connsiteX1" y="connsiteY1"/>
              </a:cxn>
              <a:cxn ang="0">
                <a:pos x="connsiteX2" y="connsiteY2"/>
              </a:cxn>
              <a:cxn ang="0">
                <a:pos x="connsiteX3" y="connsiteY3"/>
              </a:cxn>
            </a:cxnLst>
            <a:rect l="l" t="t" r="r" b="b"/>
            <a:pathLst>
              <a:path w="12200716" h="6958284">
                <a:moveTo>
                  <a:pt x="3176" y="3218"/>
                </a:moveTo>
                <a:lnTo>
                  <a:pt x="12197541" y="3218"/>
                </a:lnTo>
                <a:lnTo>
                  <a:pt x="12197541" y="6955067"/>
                </a:lnTo>
                <a:lnTo>
                  <a:pt x="3176" y="6955067"/>
                </a:lnTo>
                <a:close/>
              </a:path>
            </a:pathLst>
          </a:custGeom>
          <a:solidFill>
            <a:srgbClr val="F1F2F2"/>
          </a:solidFill>
          <a:ln w="6350" cap="flat">
            <a:noFill/>
            <a:prstDash val="solid"/>
            <a:miter/>
          </a:ln>
        </p:spPr>
        <p:txBody>
          <a:bodyPr rtlCol="0" anchor="ctr"/>
          <a:lstStyle/>
          <a:p>
            <a:endParaRPr lang="zh-CN" altLang="en-US" sz="1510"/>
          </a:p>
        </p:txBody>
      </p:sp>
      <p:sp>
        <p:nvSpPr>
          <p:cNvPr id="5" name="任意多边形: 形状 4"/>
          <p:cNvSpPr/>
          <p:nvPr userDrawn="1"/>
        </p:nvSpPr>
        <p:spPr>
          <a:xfrm>
            <a:off x="186276" y="308696"/>
            <a:ext cx="11967864" cy="5246861"/>
          </a:xfrm>
          <a:custGeom>
            <a:avLst/>
            <a:gdLst>
              <a:gd name="connsiteX0" fmla="*/ 4763 w 12200716"/>
              <a:gd name="connsiteY0" fmla="*/ 4828 h 6958284"/>
              <a:gd name="connsiteX1" fmla="*/ 12199129 w 12200716"/>
              <a:gd name="connsiteY1" fmla="*/ 4828 h 6958284"/>
              <a:gd name="connsiteX2" fmla="*/ 12199129 w 12200716"/>
              <a:gd name="connsiteY2" fmla="*/ 6956676 h 6958284"/>
              <a:gd name="connsiteX3" fmla="*/ 4764 w 12200716"/>
              <a:gd name="connsiteY3" fmla="*/ 6956676 h 6958284"/>
            </a:gdLst>
            <a:ahLst/>
            <a:cxnLst>
              <a:cxn ang="0">
                <a:pos x="connsiteX0" y="connsiteY0"/>
              </a:cxn>
              <a:cxn ang="0">
                <a:pos x="connsiteX1" y="connsiteY1"/>
              </a:cxn>
              <a:cxn ang="0">
                <a:pos x="connsiteX2" y="connsiteY2"/>
              </a:cxn>
              <a:cxn ang="0">
                <a:pos x="connsiteX3" y="connsiteY3"/>
              </a:cxn>
            </a:cxnLst>
            <a:rect l="l" t="t" r="r" b="b"/>
            <a:pathLst>
              <a:path w="12200716" h="6958284">
                <a:moveTo>
                  <a:pt x="4763" y="4828"/>
                </a:moveTo>
                <a:lnTo>
                  <a:pt x="12199129" y="4828"/>
                </a:lnTo>
                <a:lnTo>
                  <a:pt x="12199129" y="6956676"/>
                </a:lnTo>
                <a:lnTo>
                  <a:pt x="4764" y="6956676"/>
                </a:lnTo>
                <a:close/>
              </a:path>
            </a:pathLst>
          </a:custGeom>
          <a:solidFill>
            <a:srgbClr val="FFFFFF"/>
          </a:solidFill>
          <a:ln w="9525" cap="flat">
            <a:noFill/>
            <a:prstDash val="solid"/>
            <a:miter/>
          </a:ln>
        </p:spPr>
        <p:txBody>
          <a:bodyPr rtlCol="0" anchor="ctr"/>
          <a:lstStyle/>
          <a:p>
            <a:endParaRPr lang="zh-CN" altLang="en-US" sz="1510"/>
          </a:p>
        </p:txBody>
      </p:sp>
      <p:sp>
        <p:nvSpPr>
          <p:cNvPr id="6" name="任意多边形: 形状 5"/>
          <p:cNvSpPr/>
          <p:nvPr userDrawn="1"/>
        </p:nvSpPr>
        <p:spPr>
          <a:xfrm>
            <a:off x="0" y="0"/>
            <a:ext cx="12603327" cy="5761354"/>
          </a:xfrm>
          <a:custGeom>
            <a:avLst/>
            <a:gdLst>
              <a:gd name="connsiteX0" fmla="*/ 4763 w 12848542"/>
              <a:gd name="connsiteY0" fmla="*/ 4828 h 7640595"/>
              <a:gd name="connsiteX1" fmla="*/ 12847589 w 12848542"/>
              <a:gd name="connsiteY1" fmla="*/ 4828 h 7640595"/>
              <a:gd name="connsiteX2" fmla="*/ 12847589 w 12848542"/>
              <a:gd name="connsiteY2" fmla="*/ 7637700 h 7640595"/>
              <a:gd name="connsiteX3" fmla="*/ 4763 w 12848542"/>
              <a:gd name="connsiteY3" fmla="*/ 7637700 h 7640595"/>
            </a:gdLst>
            <a:ahLst/>
            <a:cxnLst>
              <a:cxn ang="0">
                <a:pos x="connsiteX0" y="connsiteY0"/>
              </a:cxn>
              <a:cxn ang="0">
                <a:pos x="connsiteX1" y="connsiteY1"/>
              </a:cxn>
              <a:cxn ang="0">
                <a:pos x="connsiteX2" y="connsiteY2"/>
              </a:cxn>
              <a:cxn ang="0">
                <a:pos x="connsiteX3" y="connsiteY3"/>
              </a:cxn>
            </a:cxnLst>
            <a:rect l="l" t="t" r="r" b="b"/>
            <a:pathLst>
              <a:path w="12848542" h="7640595">
                <a:moveTo>
                  <a:pt x="4763" y="4828"/>
                </a:moveTo>
                <a:lnTo>
                  <a:pt x="12847589" y="4828"/>
                </a:lnTo>
                <a:lnTo>
                  <a:pt x="12847589" y="7637700"/>
                </a:lnTo>
                <a:lnTo>
                  <a:pt x="4763" y="7637700"/>
                </a:lnTo>
                <a:close/>
              </a:path>
            </a:pathLst>
          </a:custGeom>
          <a:solidFill>
            <a:schemeClr val="accent1"/>
          </a:solidFill>
          <a:ln w="9525" cap="flat">
            <a:noFill/>
            <a:prstDash val="solid"/>
            <a:miter/>
          </a:ln>
        </p:spPr>
        <p:txBody>
          <a:bodyPr rtlCol="0" anchor="ctr"/>
          <a:lstStyle/>
          <a:p>
            <a:endParaRPr lang="zh-CN" altLang="en-US" sz="1510"/>
          </a:p>
        </p:txBody>
      </p:sp>
      <p:sp>
        <p:nvSpPr>
          <p:cNvPr id="7" name="任意多边形: 形状 6"/>
          <p:cNvSpPr/>
          <p:nvPr userDrawn="1"/>
        </p:nvSpPr>
        <p:spPr>
          <a:xfrm>
            <a:off x="0" y="0"/>
            <a:ext cx="12603327" cy="4649855"/>
          </a:xfrm>
          <a:custGeom>
            <a:avLst/>
            <a:gdLst>
              <a:gd name="connsiteX0" fmla="*/ 12847589 w 12848542"/>
              <a:gd name="connsiteY0" fmla="*/ 4828 h 6166546"/>
              <a:gd name="connsiteX1" fmla="*/ 4763 w 12848542"/>
              <a:gd name="connsiteY1" fmla="*/ 4828 h 6166546"/>
              <a:gd name="connsiteX2" fmla="*/ 4763 w 12848542"/>
              <a:gd name="connsiteY2" fmla="*/ 3088745 h 6166546"/>
              <a:gd name="connsiteX3" fmla="*/ 2146399 w 12848542"/>
              <a:gd name="connsiteY3" fmla="*/ 4739809 h 6166546"/>
              <a:gd name="connsiteX4" fmla="*/ 12847589 w 12848542"/>
              <a:gd name="connsiteY4" fmla="*/ 5165288 h 6166546"/>
              <a:gd name="connsiteX5" fmla="*/ 12847589 w 12848542"/>
              <a:gd name="connsiteY5" fmla="*/ 4828 h 616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8542" h="6166546">
                <a:moveTo>
                  <a:pt x="12847589" y="4828"/>
                </a:moveTo>
                <a:lnTo>
                  <a:pt x="4763" y="4828"/>
                </a:lnTo>
                <a:lnTo>
                  <a:pt x="4763" y="3088745"/>
                </a:lnTo>
                <a:cubicBezTo>
                  <a:pt x="577009" y="3705400"/>
                  <a:pt x="1292793" y="4265410"/>
                  <a:pt x="2146399" y="4739809"/>
                </a:cubicBezTo>
                <a:cubicBezTo>
                  <a:pt x="5357582" y="6526047"/>
                  <a:pt x="9595758" y="6598141"/>
                  <a:pt x="12847589" y="5165288"/>
                </a:cubicBezTo>
                <a:lnTo>
                  <a:pt x="12847589" y="4828"/>
                </a:lnTo>
                <a:close/>
              </a:path>
            </a:pathLst>
          </a:custGeom>
          <a:solidFill>
            <a:schemeClr val="accent3">
              <a:alpha val="34000"/>
            </a:schemeClr>
          </a:solidFill>
          <a:ln w="9525" cap="flat">
            <a:noFill/>
            <a:prstDash val="solid"/>
            <a:miter/>
          </a:ln>
        </p:spPr>
        <p:txBody>
          <a:bodyPr rtlCol="0" anchor="ctr"/>
          <a:lstStyle/>
          <a:p>
            <a:endParaRPr lang="zh-CN" altLang="en-US" sz="1510" dirty="0"/>
          </a:p>
        </p:txBody>
      </p:sp>
      <p:sp>
        <p:nvSpPr>
          <p:cNvPr id="8" name="任意多边形: 形状 7"/>
          <p:cNvSpPr/>
          <p:nvPr userDrawn="1"/>
        </p:nvSpPr>
        <p:spPr>
          <a:xfrm>
            <a:off x="2703828" y="0"/>
            <a:ext cx="9899498" cy="4712952"/>
          </a:xfrm>
          <a:custGeom>
            <a:avLst/>
            <a:gdLst>
              <a:gd name="connsiteX0" fmla="*/ 10091155 w 10092107"/>
              <a:gd name="connsiteY0" fmla="*/ 4828 h 6250226"/>
              <a:gd name="connsiteX1" fmla="*/ 4763 w 10092107"/>
              <a:gd name="connsiteY1" fmla="*/ 4828 h 6250226"/>
              <a:gd name="connsiteX2" fmla="*/ 3756436 w 10092107"/>
              <a:gd name="connsiteY2" fmla="*/ 4819626 h 6250226"/>
              <a:gd name="connsiteX3" fmla="*/ 10091155 w 10092107"/>
              <a:gd name="connsiteY3" fmla="*/ 6234456 h 6250226"/>
              <a:gd name="connsiteX4" fmla="*/ 10091155 w 10092107"/>
              <a:gd name="connsiteY4" fmla="*/ 4828 h 6250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107" h="6250226">
                <a:moveTo>
                  <a:pt x="10091155" y="4828"/>
                </a:moveTo>
                <a:lnTo>
                  <a:pt x="4763" y="4828"/>
                </a:lnTo>
                <a:cubicBezTo>
                  <a:pt x="303906" y="1852217"/>
                  <a:pt x="1583680" y="3610777"/>
                  <a:pt x="3756436" y="4819626"/>
                </a:cubicBezTo>
                <a:cubicBezTo>
                  <a:pt x="5648468" y="5872059"/>
                  <a:pt x="7897439" y="6329079"/>
                  <a:pt x="10091155" y="6234456"/>
                </a:cubicBezTo>
                <a:lnTo>
                  <a:pt x="10091155" y="4828"/>
                </a:lnTo>
                <a:close/>
              </a:path>
            </a:pathLst>
          </a:custGeom>
          <a:solidFill>
            <a:schemeClr val="accent6">
              <a:alpha val="34000"/>
            </a:schemeClr>
          </a:solidFill>
          <a:ln w="9525" cap="flat">
            <a:noFill/>
            <a:prstDash val="solid"/>
            <a:miter/>
          </a:ln>
        </p:spPr>
        <p:txBody>
          <a:bodyPr rtlCol="0" anchor="ctr"/>
          <a:lstStyle/>
          <a:p>
            <a:endParaRPr lang="zh-CN" altLang="en-US" sz="1510"/>
          </a:p>
        </p:txBody>
      </p:sp>
      <p:sp>
        <p:nvSpPr>
          <p:cNvPr id="9" name="任意多边形: 形状 8"/>
          <p:cNvSpPr/>
          <p:nvPr userDrawn="1"/>
        </p:nvSpPr>
        <p:spPr>
          <a:xfrm>
            <a:off x="5635674" y="0"/>
            <a:ext cx="6971390" cy="4907101"/>
          </a:xfrm>
          <a:custGeom>
            <a:avLst/>
            <a:gdLst>
              <a:gd name="connsiteX0" fmla="*/ 7102265 w 7107028"/>
              <a:gd name="connsiteY0" fmla="*/ 4828 h 6507702"/>
              <a:gd name="connsiteX1" fmla="*/ 4763 w 7107028"/>
              <a:gd name="connsiteY1" fmla="*/ 4828 h 6507702"/>
              <a:gd name="connsiteX2" fmla="*/ 4335034 w 7107028"/>
              <a:gd name="connsiteY2" fmla="*/ 5500650 h 6507702"/>
              <a:gd name="connsiteX3" fmla="*/ 7102265 w 7107028"/>
              <a:gd name="connsiteY3" fmla="*/ 6507381 h 6507702"/>
              <a:gd name="connsiteX4" fmla="*/ 7102265 w 7107028"/>
              <a:gd name="connsiteY4" fmla="*/ 4828 h 650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7028" h="6507702">
                <a:moveTo>
                  <a:pt x="7102265" y="4828"/>
                </a:moveTo>
                <a:lnTo>
                  <a:pt x="4763" y="4828"/>
                </a:lnTo>
                <a:cubicBezTo>
                  <a:pt x="129248" y="2098750"/>
                  <a:pt x="1616706" y="4140534"/>
                  <a:pt x="4335034" y="5500650"/>
                </a:cubicBezTo>
                <a:cubicBezTo>
                  <a:pt x="5201977" y="5934497"/>
                  <a:pt x="6134337" y="6268572"/>
                  <a:pt x="7102265" y="6507381"/>
                </a:cubicBezTo>
                <a:lnTo>
                  <a:pt x="7102265" y="4828"/>
                </a:lnTo>
                <a:close/>
              </a:path>
            </a:pathLst>
          </a:custGeom>
          <a:solidFill>
            <a:schemeClr val="accent5"/>
          </a:solidFill>
          <a:ln w="9525" cap="flat">
            <a:noFill/>
            <a:prstDash val="solid"/>
            <a:miter/>
          </a:ln>
        </p:spPr>
        <p:txBody>
          <a:bodyPr rtlCol="0" anchor="ctr"/>
          <a:lstStyle/>
          <a:p>
            <a:endParaRPr lang="zh-CN" altLang="en-US" sz="1510"/>
          </a:p>
        </p:txBody>
      </p:sp>
      <p:sp>
        <p:nvSpPr>
          <p:cNvPr id="10" name="任意多边形: 形状 9"/>
          <p:cNvSpPr/>
          <p:nvPr userDrawn="1"/>
        </p:nvSpPr>
        <p:spPr>
          <a:xfrm>
            <a:off x="4889440" y="0"/>
            <a:ext cx="7706533" cy="5761354"/>
          </a:xfrm>
          <a:custGeom>
            <a:avLst/>
            <a:gdLst>
              <a:gd name="connsiteX0" fmla="*/ 7856866 w 7856473"/>
              <a:gd name="connsiteY0" fmla="*/ 7637700 h 7640595"/>
              <a:gd name="connsiteX1" fmla="*/ 7856866 w 7856473"/>
              <a:gd name="connsiteY1" fmla="*/ 4828 h 7640595"/>
              <a:gd name="connsiteX2" fmla="*/ 3980710 w 7856473"/>
              <a:gd name="connsiteY2" fmla="*/ 4828 h 7640595"/>
              <a:gd name="connsiteX3" fmla="*/ 1938788 w 7856473"/>
              <a:gd name="connsiteY3" fmla="*/ 1483383 h 7640595"/>
              <a:gd name="connsiteX4" fmla="*/ 354156 w 7856473"/>
              <a:gd name="connsiteY4" fmla="*/ 7637700 h 7640595"/>
              <a:gd name="connsiteX5" fmla="*/ 7856866 w 7856473"/>
              <a:gd name="connsiteY5" fmla="*/ 7637700 h 7640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56473" h="7640595">
                <a:moveTo>
                  <a:pt x="7856866" y="7637700"/>
                </a:moveTo>
                <a:lnTo>
                  <a:pt x="7856866" y="4828"/>
                </a:lnTo>
                <a:lnTo>
                  <a:pt x="3980710" y="4828"/>
                </a:lnTo>
                <a:cubicBezTo>
                  <a:pt x="3222372" y="409065"/>
                  <a:pt x="2531993" y="902775"/>
                  <a:pt x="1938788" y="1483383"/>
                </a:cubicBezTo>
                <a:cubicBezTo>
                  <a:pt x="70891" y="3310818"/>
                  <a:pt x="-413708" y="5590123"/>
                  <a:pt x="354156" y="7637700"/>
                </a:cubicBezTo>
                <a:lnTo>
                  <a:pt x="7856866" y="7637700"/>
                </a:lnTo>
                <a:close/>
              </a:path>
            </a:pathLst>
          </a:custGeom>
          <a:solidFill>
            <a:schemeClr val="accent6">
              <a:alpha val="34000"/>
            </a:schemeClr>
          </a:solidFill>
          <a:ln w="9525" cap="flat">
            <a:noFill/>
            <a:prstDash val="solid"/>
            <a:miter/>
          </a:ln>
        </p:spPr>
        <p:txBody>
          <a:bodyPr rtlCol="0" anchor="ctr"/>
          <a:lstStyle/>
          <a:p>
            <a:endParaRPr lang="zh-CN" altLang="en-US" sz="1510"/>
          </a:p>
        </p:txBody>
      </p:sp>
      <p:sp>
        <p:nvSpPr>
          <p:cNvPr id="11" name="任意多边形: 形状 10"/>
          <p:cNvSpPr/>
          <p:nvPr userDrawn="1"/>
        </p:nvSpPr>
        <p:spPr>
          <a:xfrm>
            <a:off x="61256" y="465957"/>
            <a:ext cx="12603327" cy="3815016"/>
          </a:xfrm>
          <a:custGeom>
            <a:avLst/>
            <a:gdLst>
              <a:gd name="connsiteX0" fmla="*/ 12847589 w 12848542"/>
              <a:gd name="connsiteY0" fmla="*/ 4828 h 5059400"/>
              <a:gd name="connsiteX1" fmla="*/ 4763 w 12848542"/>
              <a:gd name="connsiteY1" fmla="*/ 4828 h 5059400"/>
              <a:gd name="connsiteX2" fmla="*/ 4763 w 12848542"/>
              <a:gd name="connsiteY2" fmla="*/ 3229069 h 5059400"/>
              <a:gd name="connsiteX3" fmla="*/ 660846 w 12848542"/>
              <a:gd name="connsiteY3" fmla="*/ 3628800 h 5059400"/>
              <a:gd name="connsiteX4" fmla="*/ 12847589 w 12848542"/>
              <a:gd name="connsiteY4" fmla="*/ 3246449 h 5059400"/>
              <a:gd name="connsiteX5" fmla="*/ 12847589 w 12848542"/>
              <a:gd name="connsiteY5" fmla="*/ 4828 h 50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8542" h="5059400">
                <a:moveTo>
                  <a:pt x="12847589" y="4828"/>
                </a:moveTo>
                <a:lnTo>
                  <a:pt x="4763" y="4828"/>
                </a:lnTo>
                <a:lnTo>
                  <a:pt x="4763" y="3229069"/>
                </a:lnTo>
                <a:cubicBezTo>
                  <a:pt x="213719" y="3368106"/>
                  <a:pt x="432201" y="3501350"/>
                  <a:pt x="660846" y="3628800"/>
                </a:cubicBezTo>
                <a:cubicBezTo>
                  <a:pt x="4389019" y="5702125"/>
                  <a:pt x="9501125" y="5465891"/>
                  <a:pt x="12847589" y="3246449"/>
                </a:cubicBezTo>
                <a:lnTo>
                  <a:pt x="12847589" y="4828"/>
                </a:lnTo>
                <a:close/>
              </a:path>
            </a:pathLst>
          </a:custGeom>
          <a:solidFill>
            <a:schemeClr val="accent2">
              <a:alpha val="5000"/>
            </a:schemeClr>
          </a:solidFill>
          <a:ln w="9525" cap="flat">
            <a:noFill/>
            <a:prstDash val="solid"/>
            <a:miter/>
          </a:ln>
        </p:spPr>
        <p:txBody>
          <a:bodyPr rtlCol="0" anchor="ctr"/>
          <a:lstStyle/>
          <a:p>
            <a:endParaRPr lang="zh-CN" altLang="en-US" sz="1510" dirty="0"/>
          </a:p>
        </p:txBody>
      </p:sp>
      <p:sp>
        <p:nvSpPr>
          <p:cNvPr id="2" name="矩形 1"/>
          <p:cNvSpPr/>
          <p:nvPr userDrawn="1"/>
        </p:nvSpPr>
        <p:spPr>
          <a:xfrm>
            <a:off x="681193" y="518104"/>
            <a:ext cx="11174485" cy="4503545"/>
          </a:xfrm>
          <a:prstGeom prst="rect">
            <a:avLst/>
          </a:prstGeom>
          <a:solidFill>
            <a:schemeClr val="bg1"/>
          </a:solidFill>
          <a:ln w="9525" cap="flat">
            <a:noFill/>
            <a:prstDash val="solid"/>
            <a:miter/>
          </a:ln>
          <a:effectLst/>
        </p:spPr>
        <p:txBody>
          <a:bodyPr rot="0" spcFirstLastPara="0" vertOverflow="overflow" horzOverflow="overflow" vert="horz" wrap="square" lIns="76818" tIns="38409" rIns="76818" bIns="38409" numCol="1" spcCol="0" rtlCol="0" fromWordArt="0" anchor="ctr" anchorCtr="0" forceAA="0" compatLnSpc="1">
            <a:noAutofit/>
          </a:bodyPr>
          <a:lstStyle/>
          <a:p>
            <a:pPr algn="l"/>
            <a:endParaRPr lang="zh-CN" altLang="en-US" sz="1510" dirty="0"/>
          </a:p>
        </p:txBody>
      </p:sp>
      <p:sp>
        <p:nvSpPr>
          <p:cNvPr id="20" name="标题 1"/>
          <p:cNvSpPr>
            <a:spLocks noGrp="1"/>
          </p:cNvSpPr>
          <p:nvPr userDrawn="1">
            <p:ph type="title"/>
          </p:nvPr>
        </p:nvSpPr>
        <p:spPr>
          <a:xfrm>
            <a:off x="4854615" y="2124383"/>
            <a:ext cx="5601236" cy="752177"/>
          </a:xfrm>
        </p:spPr>
        <p:txBody>
          <a:bodyPr anchor="b">
            <a:normAutofit/>
          </a:bodyPr>
          <a:lstStyle>
            <a:lvl1pPr algn="l">
              <a:defRPr sz="2015"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4855769" y="2876560"/>
            <a:ext cx="5601236" cy="853217"/>
          </a:xfrm>
        </p:spPr>
        <p:txBody>
          <a:bodyPr anchor="t">
            <a:normAutofit/>
          </a:bodyPr>
          <a:lstStyle>
            <a:lvl1pPr marL="0" indent="0" algn="l">
              <a:lnSpc>
                <a:spcPct val="100000"/>
              </a:lnSpc>
              <a:buNone/>
              <a:defRPr sz="925">
                <a:solidFill>
                  <a:schemeClr val="tx1"/>
                </a:solidFill>
              </a:defRPr>
            </a:lvl1pPr>
            <a:lvl2pPr marL="384175" indent="0">
              <a:buNone/>
              <a:defRPr sz="1680">
                <a:solidFill>
                  <a:schemeClr val="tx1">
                    <a:tint val="75000"/>
                  </a:schemeClr>
                </a:solidFill>
              </a:defRPr>
            </a:lvl2pPr>
            <a:lvl3pPr marL="768350" indent="0">
              <a:buNone/>
              <a:defRPr sz="1510">
                <a:solidFill>
                  <a:schemeClr val="tx1">
                    <a:tint val="75000"/>
                  </a:schemeClr>
                </a:solidFill>
              </a:defRPr>
            </a:lvl3pPr>
            <a:lvl4pPr marL="1152525" indent="0">
              <a:buNone/>
              <a:defRPr sz="1345">
                <a:solidFill>
                  <a:schemeClr val="tx1">
                    <a:tint val="75000"/>
                  </a:schemeClr>
                </a:solidFill>
              </a:defRPr>
            </a:lvl4pPr>
            <a:lvl5pPr marL="1536065" indent="0">
              <a:buNone/>
              <a:defRPr sz="1345">
                <a:solidFill>
                  <a:schemeClr val="tx1">
                    <a:tint val="75000"/>
                  </a:schemeClr>
                </a:solidFill>
              </a:defRPr>
            </a:lvl5pPr>
            <a:lvl6pPr marL="1920240" indent="0">
              <a:buNone/>
              <a:defRPr sz="1345">
                <a:solidFill>
                  <a:schemeClr val="tx1">
                    <a:tint val="75000"/>
                  </a:schemeClr>
                </a:solidFill>
              </a:defRPr>
            </a:lvl6pPr>
            <a:lvl7pPr marL="2304415" indent="0">
              <a:buNone/>
              <a:defRPr sz="1345">
                <a:solidFill>
                  <a:schemeClr val="tx1">
                    <a:tint val="75000"/>
                  </a:schemeClr>
                </a:solidFill>
              </a:defRPr>
            </a:lvl7pPr>
            <a:lvl8pPr marL="2688590" indent="0">
              <a:buNone/>
              <a:defRPr sz="1345">
                <a:solidFill>
                  <a:schemeClr val="tx1">
                    <a:tint val="75000"/>
                  </a:schemeClr>
                </a:solidFill>
              </a:defRPr>
            </a:lvl8pPr>
            <a:lvl9pPr marL="3072765" indent="0">
              <a:buNone/>
              <a:defRPr sz="1345">
                <a:solidFill>
                  <a:schemeClr val="tx1">
                    <a:tint val="75000"/>
                  </a:schemeClr>
                </a:solidFill>
              </a:defRPr>
            </a:lvl9pPr>
          </a:lstStyle>
          <a:p>
            <a:pPr lvl="0"/>
            <a:r>
              <a:rPr lang="en-US" dirty="0"/>
              <a:t>Edit Master text styles</a:t>
            </a:r>
            <a:endParaRPr lang="en-US" dirty="0"/>
          </a:p>
        </p:txBody>
      </p:sp>
      <p:grpSp>
        <p:nvGrpSpPr>
          <p:cNvPr id="13" name="组合 12"/>
          <p:cNvGrpSpPr/>
          <p:nvPr userDrawn="1"/>
        </p:nvGrpSpPr>
        <p:grpSpPr>
          <a:xfrm>
            <a:off x="1569437" y="2179050"/>
            <a:ext cx="3457095" cy="1868025"/>
            <a:chOff x="1518427" y="2593821"/>
            <a:chExt cx="3344733" cy="2223594"/>
          </a:xfrm>
        </p:grpSpPr>
        <p:pic>
          <p:nvPicPr>
            <p:cNvPr id="16" name="图片 15" descr="图片包含 电子产品&#10;&#10;已生成高可信度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18427" y="2593821"/>
              <a:ext cx="3344733" cy="2223594"/>
            </a:xfrm>
            <a:prstGeom prst="rect">
              <a:avLst/>
            </a:prstGeom>
            <a:effectLst/>
          </p:spPr>
        </p:pic>
        <p:sp>
          <p:nvSpPr>
            <p:cNvPr id="17" name="矩形 16"/>
            <p:cNvSpPr>
              <a:spLocks noChangeAspect="1"/>
            </p:cNvSpPr>
            <p:nvPr userDrawn="1"/>
          </p:nvSpPr>
          <p:spPr>
            <a:xfrm>
              <a:off x="1890226" y="2717737"/>
              <a:ext cx="2234784" cy="1370532"/>
            </a:xfrm>
            <a:prstGeom prst="rect">
              <a:avLst/>
            </a:prstGeom>
            <a:blipFill dpi="0" rotWithShape="1">
              <a:blip r:embed="rId3">
                <a:duotone>
                  <a:schemeClr val="accent1">
                    <a:shade val="45000"/>
                    <a:satMod val="135000"/>
                  </a:schemeClr>
                  <a:prstClr val="white"/>
                </a:duotone>
              </a:blip>
              <a:srcRect/>
              <a:stretch>
                <a:fillRect t="-4337" b="-4301"/>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l"/>
              <a:endParaRPr lang="zh-CN" altLang="en-US" sz="1510" dirty="0"/>
            </a:p>
          </p:txBody>
        </p:sp>
      </p:gr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6" name="任意多边形: 形状 15"/>
          <p:cNvSpPr/>
          <p:nvPr userDrawn="1"/>
        </p:nvSpPr>
        <p:spPr>
          <a:xfrm>
            <a:off x="0" y="-1"/>
            <a:ext cx="12601575" cy="3896667"/>
          </a:xfrm>
          <a:custGeom>
            <a:avLst/>
            <a:gdLst>
              <a:gd name="connsiteX0" fmla="*/ 4763 w 12848542"/>
              <a:gd name="connsiteY0" fmla="*/ 4828 h 7640595"/>
              <a:gd name="connsiteX1" fmla="*/ 12847589 w 12848542"/>
              <a:gd name="connsiteY1" fmla="*/ 4828 h 7640595"/>
              <a:gd name="connsiteX2" fmla="*/ 12847589 w 12848542"/>
              <a:gd name="connsiteY2" fmla="*/ 7637700 h 7640595"/>
              <a:gd name="connsiteX3" fmla="*/ 4763 w 12848542"/>
              <a:gd name="connsiteY3" fmla="*/ 7637700 h 7640595"/>
            </a:gdLst>
            <a:ahLst/>
            <a:cxnLst>
              <a:cxn ang="0">
                <a:pos x="connsiteX0" y="connsiteY0"/>
              </a:cxn>
              <a:cxn ang="0">
                <a:pos x="connsiteX1" y="connsiteY1"/>
              </a:cxn>
              <a:cxn ang="0">
                <a:pos x="connsiteX2" y="connsiteY2"/>
              </a:cxn>
              <a:cxn ang="0">
                <a:pos x="connsiteX3" y="connsiteY3"/>
              </a:cxn>
            </a:cxnLst>
            <a:rect l="l" t="t" r="r" b="b"/>
            <a:pathLst>
              <a:path w="12848542" h="7640595">
                <a:moveTo>
                  <a:pt x="4763" y="4828"/>
                </a:moveTo>
                <a:lnTo>
                  <a:pt x="12847589" y="4828"/>
                </a:lnTo>
                <a:lnTo>
                  <a:pt x="12847589" y="7637700"/>
                </a:lnTo>
                <a:lnTo>
                  <a:pt x="4763" y="7637700"/>
                </a:lnTo>
                <a:close/>
              </a:path>
            </a:pathLst>
          </a:custGeom>
          <a:blipFill>
            <a:blip r:embed="rId2">
              <a:duotone>
                <a:schemeClr val="accent5">
                  <a:shade val="45000"/>
                  <a:satMod val="135000"/>
                </a:schemeClr>
                <a:prstClr val="white"/>
              </a:duotone>
            </a:blip>
            <a:stretch>
              <a:fillRect l="-22" t="-34942" r="-22" b="-34766"/>
            </a:stretch>
          </a:blipFill>
          <a:ln w="9525" cap="flat">
            <a:noFill/>
            <a:prstDash val="solid"/>
            <a:miter/>
          </a:ln>
        </p:spPr>
        <p:txBody>
          <a:bodyPr rtlCol="0" anchor="ctr"/>
          <a:lstStyle/>
          <a:p>
            <a:r>
              <a:rPr lang="en-US" altLang="zh-CN" sz="1510" dirty="0"/>
              <a:t> </a:t>
            </a:r>
            <a:endParaRPr lang="en-US" altLang="zh-CN" sz="1510" dirty="0"/>
          </a:p>
        </p:txBody>
      </p:sp>
      <p:sp>
        <p:nvSpPr>
          <p:cNvPr id="17" name="任意多边形: 形状 16"/>
          <p:cNvSpPr/>
          <p:nvPr userDrawn="1"/>
        </p:nvSpPr>
        <p:spPr>
          <a:xfrm>
            <a:off x="0" y="0"/>
            <a:ext cx="12601575" cy="3896667"/>
          </a:xfrm>
          <a:custGeom>
            <a:avLst/>
            <a:gdLst>
              <a:gd name="connsiteX0" fmla="*/ 4763 w 12848542"/>
              <a:gd name="connsiteY0" fmla="*/ 4828 h 7640595"/>
              <a:gd name="connsiteX1" fmla="*/ 12847589 w 12848542"/>
              <a:gd name="connsiteY1" fmla="*/ 4828 h 7640595"/>
              <a:gd name="connsiteX2" fmla="*/ 12847589 w 12848542"/>
              <a:gd name="connsiteY2" fmla="*/ 7637700 h 7640595"/>
              <a:gd name="connsiteX3" fmla="*/ 4763 w 12848542"/>
              <a:gd name="connsiteY3" fmla="*/ 7637700 h 7640595"/>
            </a:gdLst>
            <a:ahLst/>
            <a:cxnLst>
              <a:cxn ang="0">
                <a:pos x="connsiteX0" y="connsiteY0"/>
              </a:cxn>
              <a:cxn ang="0">
                <a:pos x="connsiteX1" y="connsiteY1"/>
              </a:cxn>
              <a:cxn ang="0">
                <a:pos x="connsiteX2" y="connsiteY2"/>
              </a:cxn>
              <a:cxn ang="0">
                <a:pos x="connsiteX3" y="connsiteY3"/>
              </a:cxn>
            </a:cxnLst>
            <a:rect l="l" t="t" r="r" b="b"/>
            <a:pathLst>
              <a:path w="12848542" h="7640595">
                <a:moveTo>
                  <a:pt x="4763" y="4828"/>
                </a:moveTo>
                <a:lnTo>
                  <a:pt x="12847589" y="4828"/>
                </a:lnTo>
                <a:lnTo>
                  <a:pt x="12847589" y="7637700"/>
                </a:lnTo>
                <a:lnTo>
                  <a:pt x="4763" y="7637700"/>
                </a:lnTo>
                <a:close/>
              </a:path>
            </a:pathLst>
          </a:custGeom>
          <a:solidFill>
            <a:schemeClr val="accent1">
              <a:alpha val="77000"/>
            </a:schemeClr>
          </a:solidFill>
          <a:ln w="9525" cap="flat">
            <a:noFill/>
            <a:prstDash val="solid"/>
            <a:miter/>
          </a:ln>
        </p:spPr>
        <p:txBody>
          <a:bodyPr rtlCol="0" anchor="ctr"/>
          <a:lstStyle/>
          <a:p>
            <a:r>
              <a:rPr lang="en-US" altLang="zh-CN" sz="1510" dirty="0"/>
              <a:t> </a:t>
            </a:r>
            <a:endParaRPr lang="en-US" altLang="zh-CN" sz="1510" dirty="0"/>
          </a:p>
        </p:txBody>
      </p:sp>
      <p:sp>
        <p:nvSpPr>
          <p:cNvPr id="13" name="标题 1"/>
          <p:cNvSpPr>
            <a:spLocks noGrp="1"/>
          </p:cNvSpPr>
          <p:nvPr userDrawn="1">
            <p:ph type="ctrTitle" hasCustomPrompt="1"/>
          </p:nvPr>
        </p:nvSpPr>
        <p:spPr>
          <a:xfrm>
            <a:off x="3496608" y="1642828"/>
            <a:ext cx="5608358" cy="1362218"/>
          </a:xfrm>
        </p:spPr>
        <p:txBody>
          <a:bodyPr anchor="b">
            <a:normAutofit/>
          </a:bodyPr>
          <a:lstStyle>
            <a:lvl1pPr marL="0" indent="0" algn="ctr">
              <a:buFont typeface="Arial" panose="020B0604020202020204" pitchFamily="34" charset="0"/>
              <a:buNone/>
              <a:defRPr sz="2690">
                <a:solidFill>
                  <a:schemeClr val="bg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3496608" y="4772321"/>
            <a:ext cx="5608358" cy="261160"/>
          </a:xfrm>
        </p:spPr>
        <p:txBody>
          <a:bodyPr vert="horz" lIns="91440" tIns="45720" rIns="91440" bIns="45720" rtlCol="0">
            <a:normAutofit/>
          </a:bodyPr>
          <a:lstStyle>
            <a:lvl1pPr marL="0" indent="0" algn="ctr">
              <a:buNone/>
              <a:defRPr lang="zh-CN" altLang="en-US" sz="1260" smtClean="0">
                <a:solidFill>
                  <a:schemeClr val="accent1"/>
                </a:solidFill>
              </a:defRPr>
            </a:lvl1pPr>
            <a:lvl2pPr>
              <a:defRPr lang="zh-CN" altLang="en-US" sz="1680" smtClean="0"/>
            </a:lvl2pPr>
            <a:lvl3pPr>
              <a:defRPr lang="zh-CN" altLang="en-US" sz="1510" smtClean="0"/>
            </a:lvl3pPr>
            <a:lvl4pPr>
              <a:defRPr lang="zh-CN" altLang="en-US" sz="1345" smtClean="0"/>
            </a:lvl4pPr>
            <a:lvl5pPr>
              <a:defRPr lang="zh-CN" altLang="en-US" sz="1345"/>
            </a:lvl5pPr>
          </a:lstStyle>
          <a:p>
            <a:pPr marL="228600" marR="0" lvl="0" indent="-228600" fontAlgn="auto">
              <a:spcAft>
                <a:spcPts val="0"/>
              </a:spcAft>
              <a:buClrTx/>
              <a:buSzTx/>
            </a:pPr>
            <a:r>
              <a:rPr lang="en-US" altLang="zh-CN" dirty="0"/>
              <a:t>Data</a:t>
            </a:r>
            <a:endParaRPr lang="en-US" altLang="zh-CN" dirty="0"/>
          </a:p>
        </p:txBody>
      </p:sp>
      <p:sp>
        <p:nvSpPr>
          <p:cNvPr id="6" name="文本占位符 13"/>
          <p:cNvSpPr>
            <a:spLocks noGrp="1"/>
          </p:cNvSpPr>
          <p:nvPr>
            <p:ph type="body" sz="quarter" idx="10" hasCustomPrompt="1"/>
          </p:nvPr>
        </p:nvSpPr>
        <p:spPr>
          <a:xfrm>
            <a:off x="3496609" y="4523426"/>
            <a:ext cx="5608358" cy="248895"/>
          </a:xfrm>
        </p:spPr>
        <p:txBody>
          <a:bodyPr vert="horz" anchor="ctr">
            <a:noAutofit/>
          </a:bodyPr>
          <a:lstStyle>
            <a:lvl1pPr marL="0" indent="0" algn="ctr">
              <a:buNone/>
              <a:defRPr sz="1260" b="0">
                <a:solidFill>
                  <a:schemeClr val="accent1"/>
                </a:solidFill>
              </a:defRPr>
            </a:lvl1pPr>
            <a:lvl2pPr marL="384175" indent="0">
              <a:buNone/>
              <a:defRPr/>
            </a:lvl2pPr>
            <a:lvl3pPr marL="768350" indent="0">
              <a:buNone/>
              <a:defRPr/>
            </a:lvl3pPr>
            <a:lvl4pPr marL="1152525" indent="0">
              <a:buNone/>
              <a:defRPr/>
            </a:lvl4pPr>
            <a:lvl5pPr marL="1536065" indent="0">
              <a:buNone/>
              <a:defRPr/>
            </a:lvl5pPr>
          </a:lstStyle>
          <a:p>
            <a:pPr lvl="0"/>
            <a:r>
              <a:rPr lang="en-US" altLang="zh-CN" dirty="0"/>
              <a:t>Signature</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92429" y="1"/>
            <a:ext cx="11215074" cy="864202"/>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92429" y="944222"/>
            <a:ext cx="11215074" cy="4216992"/>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cxnSp>
        <p:nvCxnSpPr>
          <p:cNvPr id="7" name="直接连接符 6"/>
          <p:cNvCxnSpPr/>
          <p:nvPr userDrawn="1"/>
        </p:nvCxnSpPr>
        <p:spPr>
          <a:xfrm>
            <a:off x="692429" y="864203"/>
            <a:ext cx="11215074"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583196" y="5242567"/>
            <a:ext cx="1435182" cy="173379"/>
          </a:xfrm>
          <a:prstGeom prst="rect">
            <a:avLst/>
          </a:prstGeom>
        </p:spPr>
        <p:txBody>
          <a:bodyPr vert="horz" lIns="91440" tIns="45720" rIns="91440" bIns="45720" rtlCol="0" anchor="ctr"/>
          <a:lstStyle>
            <a:lvl1pPr algn="ctr">
              <a:defRPr sz="840">
                <a:solidFill>
                  <a:schemeClr val="tx1">
                    <a:lumMod val="50000"/>
                    <a:lumOff val="50000"/>
                  </a:schemeClr>
                </a:solidFill>
              </a:defRPr>
            </a:lvl1pPr>
          </a:lstStyle>
          <a:p>
            <a:fld id="{6489D9C7-5DC6-4263-87FF-7C99F6FB63C3}" type="datetime1">
              <a:rPr lang="zh-CN" altLang="en-US" smtClean="0"/>
            </a:fld>
            <a:endParaRPr lang="zh-CN" altLang="en-US"/>
          </a:p>
        </p:txBody>
      </p:sp>
      <p:sp>
        <p:nvSpPr>
          <p:cNvPr id="9" name="页脚占位符 4"/>
          <p:cNvSpPr>
            <a:spLocks noGrp="1"/>
          </p:cNvSpPr>
          <p:nvPr>
            <p:ph type="ftr" sz="quarter" idx="3"/>
          </p:nvPr>
        </p:nvSpPr>
        <p:spPr>
          <a:xfrm>
            <a:off x="692429" y="5242567"/>
            <a:ext cx="4279286" cy="173379"/>
          </a:xfrm>
          <a:prstGeom prst="rect">
            <a:avLst/>
          </a:prstGeom>
        </p:spPr>
        <p:txBody>
          <a:bodyPr vert="horz" lIns="91440" tIns="45720" rIns="91440" bIns="45720" rtlCol="0" anchor="ctr"/>
          <a:lstStyle>
            <a:lvl1pPr algn="l">
              <a:defRPr sz="840">
                <a:solidFill>
                  <a:schemeClr val="tx1">
                    <a:lumMod val="50000"/>
                    <a:lumOff val="50000"/>
                  </a:schemeClr>
                </a:solidFill>
              </a:defRPr>
            </a:lvl1pPr>
          </a:lstStyle>
          <a:p>
            <a:r>
              <a:rPr lang="en-US" altLang="zh-CN" dirty="0"/>
              <a:t>www.islide.cc</a:t>
            </a:r>
            <a:endParaRPr lang="zh-CN" altLang="en-US" dirty="0"/>
          </a:p>
        </p:txBody>
      </p:sp>
      <p:sp>
        <p:nvSpPr>
          <p:cNvPr id="10" name="灯片编号占位符 5"/>
          <p:cNvSpPr>
            <a:spLocks noGrp="1"/>
          </p:cNvSpPr>
          <p:nvPr>
            <p:ph type="sldNum" sz="quarter" idx="4"/>
          </p:nvPr>
        </p:nvSpPr>
        <p:spPr>
          <a:xfrm>
            <a:off x="8899861" y="5242567"/>
            <a:ext cx="3007642" cy="173379"/>
          </a:xfrm>
          <a:prstGeom prst="rect">
            <a:avLst/>
          </a:prstGeom>
        </p:spPr>
        <p:txBody>
          <a:bodyPr vert="horz" lIns="91440" tIns="45720" rIns="91440" bIns="45720" rtlCol="0" anchor="ctr"/>
          <a:lstStyle>
            <a:lvl1pPr algn="r">
              <a:defRPr sz="840">
                <a:solidFill>
                  <a:schemeClr val="tx1">
                    <a:lumMod val="50000"/>
                    <a:lumOff val="50000"/>
                  </a:schemeClr>
                </a:solidFill>
              </a:defRPr>
            </a:lvl1pPr>
          </a:lstStyle>
          <a:p>
            <a:fld id="{5DD3DB80-B894-403A-B48E-6FDC1A7201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767715" rtl="0" eaLnBrk="1" latinLnBrk="0" hangingPunct="1">
        <a:lnSpc>
          <a:spcPct val="90000"/>
        </a:lnSpc>
        <a:spcBef>
          <a:spcPct val="0"/>
        </a:spcBef>
        <a:buNone/>
        <a:defRPr sz="2350" b="1" kern="1200">
          <a:solidFill>
            <a:schemeClr val="tx1"/>
          </a:solidFill>
          <a:latin typeface="+mj-lt"/>
          <a:ea typeface="+mj-ea"/>
          <a:cs typeface="+mj-cs"/>
        </a:defRPr>
      </a:lvl1pPr>
    </p:titleStyle>
    <p:bodyStyle>
      <a:lvl1pPr marL="191770" indent="-191770" algn="l" defTabSz="767715" rtl="0" eaLnBrk="1" latinLnBrk="0" hangingPunct="1">
        <a:lnSpc>
          <a:spcPct val="90000"/>
        </a:lnSpc>
        <a:spcBef>
          <a:spcPts val="840"/>
        </a:spcBef>
        <a:buFont typeface="Arial" panose="020B0604020202020204" pitchFamily="34" charset="0"/>
        <a:buChar char="•"/>
        <a:defRPr sz="1510" kern="1200">
          <a:solidFill>
            <a:schemeClr val="tx1"/>
          </a:solidFill>
          <a:latin typeface="+mn-lt"/>
          <a:ea typeface="+mn-ea"/>
          <a:cs typeface="+mn-cs"/>
        </a:defRPr>
      </a:lvl1pPr>
      <a:lvl2pPr marL="575945" indent="-191770" algn="l" defTabSz="767715" rtl="0" eaLnBrk="1" latinLnBrk="0" hangingPunct="1">
        <a:lnSpc>
          <a:spcPct val="90000"/>
        </a:lnSpc>
        <a:spcBef>
          <a:spcPts val="420"/>
        </a:spcBef>
        <a:buFont typeface="Arial" panose="020B0604020202020204" pitchFamily="34" charset="0"/>
        <a:buChar char="•"/>
        <a:defRPr sz="1345" kern="1200">
          <a:solidFill>
            <a:schemeClr val="tx1"/>
          </a:solidFill>
          <a:latin typeface="+mn-lt"/>
          <a:ea typeface="+mn-ea"/>
          <a:cs typeface="+mn-cs"/>
        </a:defRPr>
      </a:lvl2pPr>
      <a:lvl3pPr marL="960120" indent="-191770" algn="l" defTabSz="767715" rtl="0" eaLnBrk="1" latinLnBrk="0" hangingPunct="1">
        <a:lnSpc>
          <a:spcPct val="90000"/>
        </a:lnSpc>
        <a:spcBef>
          <a:spcPts val="420"/>
        </a:spcBef>
        <a:buFont typeface="Arial" panose="020B0604020202020204" pitchFamily="34" charset="0"/>
        <a:buChar char="•"/>
        <a:defRPr sz="1175" kern="1200">
          <a:solidFill>
            <a:schemeClr val="tx1"/>
          </a:solidFill>
          <a:latin typeface="+mn-lt"/>
          <a:ea typeface="+mn-ea"/>
          <a:cs typeface="+mn-cs"/>
        </a:defRPr>
      </a:lvl3pPr>
      <a:lvl4pPr marL="1344295" indent="-191770" algn="l" defTabSz="767715" rtl="0" eaLnBrk="1" latinLnBrk="0" hangingPunct="1">
        <a:lnSpc>
          <a:spcPct val="90000"/>
        </a:lnSpc>
        <a:spcBef>
          <a:spcPts val="420"/>
        </a:spcBef>
        <a:buFont typeface="Arial" panose="020B0604020202020204" pitchFamily="34" charset="0"/>
        <a:buChar char="•"/>
        <a:defRPr sz="1010" kern="1200">
          <a:solidFill>
            <a:schemeClr val="tx1"/>
          </a:solidFill>
          <a:latin typeface="+mn-lt"/>
          <a:ea typeface="+mn-ea"/>
          <a:cs typeface="+mn-cs"/>
        </a:defRPr>
      </a:lvl4pPr>
      <a:lvl5pPr marL="1728470" indent="-191770" algn="l" defTabSz="767715" rtl="0" eaLnBrk="1" latinLnBrk="0" hangingPunct="1">
        <a:lnSpc>
          <a:spcPct val="90000"/>
        </a:lnSpc>
        <a:spcBef>
          <a:spcPts val="420"/>
        </a:spcBef>
        <a:buFont typeface="Arial" panose="020B0604020202020204" pitchFamily="34" charset="0"/>
        <a:buChar char="•"/>
        <a:defRPr sz="1010" kern="1200">
          <a:solidFill>
            <a:schemeClr val="tx1"/>
          </a:solidFill>
          <a:latin typeface="+mn-lt"/>
          <a:ea typeface="+mn-ea"/>
          <a:cs typeface="+mn-cs"/>
        </a:defRPr>
      </a:lvl5pPr>
      <a:lvl6pPr marL="2112645" indent="-191770" algn="l" defTabSz="767715" rtl="0" eaLnBrk="1" latinLnBrk="0" hangingPunct="1">
        <a:lnSpc>
          <a:spcPct val="90000"/>
        </a:lnSpc>
        <a:spcBef>
          <a:spcPts val="420"/>
        </a:spcBef>
        <a:buFont typeface="Arial" panose="020B0604020202020204" pitchFamily="34" charset="0"/>
        <a:buChar char="•"/>
        <a:defRPr sz="1510" kern="1200">
          <a:solidFill>
            <a:schemeClr val="tx1"/>
          </a:solidFill>
          <a:latin typeface="+mn-lt"/>
          <a:ea typeface="+mn-ea"/>
          <a:cs typeface="+mn-cs"/>
        </a:defRPr>
      </a:lvl6pPr>
      <a:lvl7pPr marL="2496820" indent="-191770" algn="l" defTabSz="767715" rtl="0" eaLnBrk="1" latinLnBrk="0" hangingPunct="1">
        <a:lnSpc>
          <a:spcPct val="90000"/>
        </a:lnSpc>
        <a:spcBef>
          <a:spcPts val="420"/>
        </a:spcBef>
        <a:buFont typeface="Arial" panose="020B0604020202020204" pitchFamily="34" charset="0"/>
        <a:buChar char="•"/>
        <a:defRPr sz="1510" kern="1200">
          <a:solidFill>
            <a:schemeClr val="tx1"/>
          </a:solidFill>
          <a:latin typeface="+mn-lt"/>
          <a:ea typeface="+mn-ea"/>
          <a:cs typeface="+mn-cs"/>
        </a:defRPr>
      </a:lvl7pPr>
      <a:lvl8pPr marL="2880995" indent="-191770" algn="l" defTabSz="767715" rtl="0" eaLnBrk="1" latinLnBrk="0" hangingPunct="1">
        <a:lnSpc>
          <a:spcPct val="90000"/>
        </a:lnSpc>
        <a:spcBef>
          <a:spcPts val="420"/>
        </a:spcBef>
        <a:buFont typeface="Arial" panose="020B0604020202020204" pitchFamily="34" charset="0"/>
        <a:buChar char="•"/>
        <a:defRPr sz="1510" kern="1200">
          <a:solidFill>
            <a:schemeClr val="tx1"/>
          </a:solidFill>
          <a:latin typeface="+mn-lt"/>
          <a:ea typeface="+mn-ea"/>
          <a:cs typeface="+mn-cs"/>
        </a:defRPr>
      </a:lvl8pPr>
      <a:lvl9pPr marL="3264535" indent="-191770" algn="l" defTabSz="767715" rtl="0" eaLnBrk="1" latinLnBrk="0" hangingPunct="1">
        <a:lnSpc>
          <a:spcPct val="90000"/>
        </a:lnSpc>
        <a:spcBef>
          <a:spcPts val="420"/>
        </a:spcBef>
        <a:buFont typeface="Arial" panose="020B0604020202020204" pitchFamily="34" charset="0"/>
        <a:buChar char="•"/>
        <a:defRPr sz="1510" kern="1200">
          <a:solidFill>
            <a:schemeClr val="tx1"/>
          </a:solidFill>
          <a:latin typeface="+mn-lt"/>
          <a:ea typeface="+mn-ea"/>
          <a:cs typeface="+mn-cs"/>
        </a:defRPr>
      </a:lvl9pPr>
    </p:bodyStyle>
    <p:otherStyle>
      <a:defPPr>
        <a:defRPr lang="zh-CN"/>
      </a:defPPr>
      <a:lvl1pPr marL="0" algn="l" defTabSz="767715" rtl="0" eaLnBrk="1" latinLnBrk="0" hangingPunct="1">
        <a:defRPr sz="1510" kern="1200">
          <a:solidFill>
            <a:schemeClr val="tx1"/>
          </a:solidFill>
          <a:latin typeface="+mn-lt"/>
          <a:ea typeface="+mn-ea"/>
          <a:cs typeface="+mn-cs"/>
        </a:defRPr>
      </a:lvl1pPr>
      <a:lvl2pPr marL="384175" algn="l" defTabSz="767715" rtl="0" eaLnBrk="1" latinLnBrk="0" hangingPunct="1">
        <a:defRPr sz="1510" kern="1200">
          <a:solidFill>
            <a:schemeClr val="tx1"/>
          </a:solidFill>
          <a:latin typeface="+mn-lt"/>
          <a:ea typeface="+mn-ea"/>
          <a:cs typeface="+mn-cs"/>
        </a:defRPr>
      </a:lvl2pPr>
      <a:lvl3pPr marL="768350" algn="l" defTabSz="767715" rtl="0" eaLnBrk="1" latinLnBrk="0" hangingPunct="1">
        <a:defRPr sz="1510" kern="1200">
          <a:solidFill>
            <a:schemeClr val="tx1"/>
          </a:solidFill>
          <a:latin typeface="+mn-lt"/>
          <a:ea typeface="+mn-ea"/>
          <a:cs typeface="+mn-cs"/>
        </a:defRPr>
      </a:lvl3pPr>
      <a:lvl4pPr marL="1152525" algn="l" defTabSz="767715" rtl="0" eaLnBrk="1" latinLnBrk="0" hangingPunct="1">
        <a:defRPr sz="1510" kern="1200">
          <a:solidFill>
            <a:schemeClr val="tx1"/>
          </a:solidFill>
          <a:latin typeface="+mn-lt"/>
          <a:ea typeface="+mn-ea"/>
          <a:cs typeface="+mn-cs"/>
        </a:defRPr>
      </a:lvl4pPr>
      <a:lvl5pPr marL="1536065" algn="l" defTabSz="767715" rtl="0" eaLnBrk="1" latinLnBrk="0" hangingPunct="1">
        <a:defRPr sz="1510" kern="1200">
          <a:solidFill>
            <a:schemeClr val="tx1"/>
          </a:solidFill>
          <a:latin typeface="+mn-lt"/>
          <a:ea typeface="+mn-ea"/>
          <a:cs typeface="+mn-cs"/>
        </a:defRPr>
      </a:lvl5pPr>
      <a:lvl6pPr marL="1920240" algn="l" defTabSz="767715" rtl="0" eaLnBrk="1" latinLnBrk="0" hangingPunct="1">
        <a:defRPr sz="1510" kern="1200">
          <a:solidFill>
            <a:schemeClr val="tx1"/>
          </a:solidFill>
          <a:latin typeface="+mn-lt"/>
          <a:ea typeface="+mn-ea"/>
          <a:cs typeface="+mn-cs"/>
        </a:defRPr>
      </a:lvl6pPr>
      <a:lvl7pPr marL="2304415" algn="l" defTabSz="767715" rtl="0" eaLnBrk="1" latinLnBrk="0" hangingPunct="1">
        <a:defRPr sz="1510" kern="1200">
          <a:solidFill>
            <a:schemeClr val="tx1"/>
          </a:solidFill>
          <a:latin typeface="+mn-lt"/>
          <a:ea typeface="+mn-ea"/>
          <a:cs typeface="+mn-cs"/>
        </a:defRPr>
      </a:lvl7pPr>
      <a:lvl8pPr marL="2688590" algn="l" defTabSz="767715" rtl="0" eaLnBrk="1" latinLnBrk="0" hangingPunct="1">
        <a:defRPr sz="1510" kern="1200">
          <a:solidFill>
            <a:schemeClr val="tx1"/>
          </a:solidFill>
          <a:latin typeface="+mn-lt"/>
          <a:ea typeface="+mn-ea"/>
          <a:cs typeface="+mn-cs"/>
        </a:defRPr>
      </a:lvl8pPr>
      <a:lvl9pPr marL="3072765" algn="l" defTabSz="767715" rtl="0" eaLnBrk="1" latinLnBrk="0" hangingPunct="1">
        <a:defRPr sz="15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vmlDrawing" Target="../drawings/vmlDrawing1.vml"/><Relationship Id="rId7" Type="http://schemas.openxmlformats.org/officeDocument/2006/relationships/slideLayout" Target="../slideLayouts/slideLayout1.xml"/><Relationship Id="rId6" Type="http://schemas.openxmlformats.org/officeDocument/2006/relationships/themeOverride" Target="../theme/themeOverride1.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4.emf"/><Relationship Id="rId2" Type="http://schemas.openxmlformats.org/officeDocument/2006/relationships/oleObject" Target="../embeddings/oleObject1.bin"/><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9.png"/><Relationship Id="rId1" Type="http://schemas.openxmlformats.org/officeDocument/2006/relationships/image" Target="../media/image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
            </p:custDataLst>
          </p:nvPr>
        </p:nvGraphicFramePr>
        <p:xfrm>
          <a:off x="1180917" y="1334"/>
          <a:ext cx="1334" cy="1334"/>
        </p:xfrm>
        <a:graphic>
          <a:graphicData uri="http://schemas.openxmlformats.org/presentationml/2006/ole">
            <mc:AlternateContent xmlns:mc="http://schemas.openxmlformats.org/markup-compatibility/2006">
              <mc:Choice xmlns:v="urn:schemas-microsoft-com:vml" Requires="v">
                <p:oleObj spid="_x0000_s1116" name="think-cell Slide" r:id="rId2" imgW="9525" imgH="9525" progId="TCLayout.ActiveDocument.1">
                  <p:embed/>
                </p:oleObj>
              </mc:Choice>
              <mc:Fallback>
                <p:oleObj name="think-cell Slide" r:id="rId2" imgW="9525" imgH="9525" progId="TCLayout.ActiveDocument.1">
                  <p:embed/>
                  <p:pic>
                    <p:nvPicPr>
                      <p:cNvPr id="0" name="对象 2" hidden="1"/>
                      <p:cNvPicPr/>
                      <p:nvPr/>
                    </p:nvPicPr>
                    <p:blipFill>
                      <a:blip r:embed="rId3"/>
                      <a:stretch>
                        <a:fillRect/>
                      </a:stretch>
                    </p:blipFill>
                    <p:spPr>
                      <a:xfrm>
                        <a:off x="1180917" y="1334"/>
                        <a:ext cx="1334" cy="1334"/>
                      </a:xfrm>
                      <a:prstGeom prst="rect">
                        <a:avLst/>
                      </a:prstGeom>
                    </p:spPr>
                  </p:pic>
                </p:oleObj>
              </mc:Fallback>
            </mc:AlternateContent>
          </a:graphicData>
        </a:graphic>
      </p:graphicFrame>
      <p:sp>
        <p:nvSpPr>
          <p:cNvPr id="2" name="矩形 1" hidden="1"/>
          <p:cNvSpPr/>
          <p:nvPr>
            <p:custDataLst>
              <p:tags r:id="rId4"/>
            </p:custDataLst>
          </p:nvPr>
        </p:nvSpPr>
        <p:spPr>
          <a:xfrm>
            <a:off x="1179583" y="0"/>
            <a:ext cx="133365" cy="133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336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ctrTitle"/>
          </p:nvPr>
        </p:nvSpPr>
        <p:spPr>
          <a:xfrm>
            <a:off x="1268730" y="652145"/>
            <a:ext cx="10535285" cy="1092835"/>
          </a:xfrm>
        </p:spPr>
        <p:txBody>
          <a:bodyPr>
            <a:noAutofit/>
          </a:bodyPr>
          <a:lstStyle/>
          <a:p>
            <a:pPr algn="ctr"/>
            <a:r>
              <a:rPr lang="zh-CN" altLang="en-US" sz="4800" dirty="0">
                <a:latin typeface="+mj-ea"/>
                <a:cs typeface="+mj-ea"/>
              </a:rPr>
              <a:t>采购节期间询盘转化技巧</a:t>
            </a:r>
            <a:endParaRPr lang="en-US" altLang="zh-CN" sz="4800" dirty="0">
              <a:latin typeface="+mj-ea"/>
              <a:cs typeface="+mj-ea"/>
            </a:endParaRPr>
          </a:p>
        </p:txBody>
      </p:sp>
      <p:sp>
        <p:nvSpPr>
          <p:cNvPr id="6" name="文本占位符 5"/>
          <p:cNvSpPr>
            <a:spLocks noGrp="1"/>
          </p:cNvSpPr>
          <p:nvPr>
            <p:ph type="body" sz="quarter" idx="10"/>
          </p:nvPr>
        </p:nvSpPr>
        <p:spPr>
          <a:xfrm>
            <a:off x="9030970" y="3928110"/>
            <a:ext cx="3261995" cy="697230"/>
          </a:xfrm>
        </p:spPr>
        <p:txBody>
          <a:bodyPr/>
          <a:lstStyle/>
          <a:p>
            <a:pPr algn="ctr"/>
            <a:r>
              <a:rPr lang="zh-CN" altLang="en-US" sz="4800" dirty="0"/>
              <a:t>高春峰</a:t>
            </a:r>
            <a:endParaRPr lang="zh-CN" altLang="en-US" sz="4800" dirty="0"/>
          </a:p>
        </p:txBody>
      </p:sp>
      <p:sp>
        <p:nvSpPr>
          <p:cNvPr id="7" name="文本占位符 6"/>
          <p:cNvSpPr>
            <a:spLocks noGrp="1"/>
          </p:cNvSpPr>
          <p:nvPr>
            <p:ph type="body" sz="quarter" idx="11"/>
          </p:nvPr>
        </p:nvSpPr>
        <p:spPr/>
        <p:txBody>
          <a:bodyPr/>
          <a:lstStyle/>
          <a:p>
            <a:r>
              <a:rPr lang="en-US" altLang="zh-CN" dirty="0" smtClean="0"/>
              <a:t>Peixun.Alibaba.com</a:t>
            </a:r>
            <a:endParaRPr lang="en-US" altLang="en-US" dirty="0"/>
          </a:p>
        </p:txBody>
      </p:sp>
    </p:spTree>
    <p:custDataLst>
      <p:tags r:id="rId5"/>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sz="3600"/>
              <a:t>2.采购节期间询盘众多，要分析询盘，初步筛选和判定客户</a:t>
            </a:r>
            <a:endParaRPr lang="zh-CN" altLang="en-US" sz="3600"/>
          </a:p>
        </p:txBody>
      </p:sp>
      <p:sp>
        <p:nvSpPr>
          <p:cNvPr id="3" name="内容占位符 2"/>
          <p:cNvSpPr>
            <a:spLocks noGrp="1"/>
          </p:cNvSpPr>
          <p:nvPr>
            <p:ph sz="quarter" idx="13"/>
          </p:nvPr>
        </p:nvSpPr>
        <p:spPr/>
        <p:txBody>
          <a:bodyPr>
            <a:normAutofit lnSpcReduction="10000"/>
          </a:bodyPr>
          <a:p>
            <a:pPr marL="0" indent="0">
              <a:buNone/>
            </a:pPr>
            <a:r>
              <a:rPr lang="zh-CN" altLang="en-US" sz="3600" b="1"/>
              <a:t>（1）望：望买家身份</a:t>
            </a:r>
            <a:endParaRPr lang="zh-CN" altLang="en-US" sz="3600"/>
          </a:p>
          <a:p>
            <a:pPr marL="0" indent="0">
              <a:buNone/>
            </a:pPr>
            <a:endParaRPr lang="zh-CN" altLang="en-US" sz="3600"/>
          </a:p>
          <a:p>
            <a:r>
              <a:rPr lang="zh-CN" altLang="en-US" sz="3600"/>
              <a:t>A注册年限</a:t>
            </a:r>
            <a:endParaRPr lang="zh-CN" altLang="en-US" sz="3600"/>
          </a:p>
          <a:p>
            <a:endParaRPr lang="zh-CN" altLang="en-US" sz="3600"/>
          </a:p>
          <a:p>
            <a:r>
              <a:rPr lang="zh-CN" altLang="en-US" sz="3600"/>
              <a:t>B客户是否蓝标等基本信息</a:t>
            </a:r>
            <a:endParaRPr lang="zh-CN" altLang="en-US" sz="3600"/>
          </a:p>
          <a:p>
            <a:endParaRPr lang="zh-CN" altLang="en-US" sz="3600"/>
          </a:p>
          <a:p>
            <a:r>
              <a:rPr lang="zh-CN" altLang="en-US" sz="3600"/>
              <a:t>C最近搜索关键词等信息</a:t>
            </a:r>
            <a:endParaRPr lang="zh-CN" altLang="en-US" sz="360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ox(in)">
                                      <p:cBhvr>
                                        <p:cTn id="24"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6" name="图片 8" descr="1.png"/>
          <p:cNvPicPr>
            <a:picLocks noChangeAspect="1"/>
          </p:cNvPicPr>
          <p:nvPr/>
        </p:nvPicPr>
        <p:blipFill>
          <a:blip r:embed="rId1"/>
          <a:stretch>
            <a:fillRect/>
          </a:stretch>
        </p:blipFill>
        <p:spPr>
          <a:xfrm>
            <a:off x="320040" y="1367790"/>
            <a:ext cx="3812540" cy="4201160"/>
          </a:xfrm>
          <a:prstGeom prst="rect">
            <a:avLst/>
          </a:prstGeom>
          <a:noFill/>
          <a:ln w="9525">
            <a:noFill/>
          </a:ln>
        </p:spPr>
      </p:pic>
      <p:pic>
        <p:nvPicPr>
          <p:cNvPr id="10247" name="图片 9" descr="3.png"/>
          <p:cNvPicPr>
            <a:picLocks noChangeAspect="1"/>
          </p:cNvPicPr>
          <p:nvPr/>
        </p:nvPicPr>
        <p:blipFill>
          <a:blip r:embed="rId2"/>
          <a:stretch>
            <a:fillRect/>
          </a:stretch>
        </p:blipFill>
        <p:spPr>
          <a:xfrm>
            <a:off x="8062595" y="939800"/>
            <a:ext cx="4314825" cy="4629150"/>
          </a:xfrm>
          <a:prstGeom prst="rect">
            <a:avLst/>
          </a:prstGeom>
          <a:noFill/>
          <a:ln w="9525">
            <a:noFill/>
          </a:ln>
        </p:spPr>
      </p:pic>
      <p:sp>
        <p:nvSpPr>
          <p:cNvPr id="2" name="文本框 1"/>
          <p:cNvSpPr txBox="1"/>
          <p:nvPr/>
        </p:nvSpPr>
        <p:spPr>
          <a:xfrm>
            <a:off x="499110" y="-27305"/>
            <a:ext cx="7040880" cy="1198880"/>
          </a:xfrm>
          <a:prstGeom prst="rect">
            <a:avLst/>
          </a:prstGeom>
          <a:noFill/>
        </p:spPr>
        <p:txBody>
          <a:bodyPr wrap="none" rtlCol="0">
            <a:spAutoFit/>
          </a:bodyPr>
          <a:p>
            <a:r>
              <a:rPr lang="zh-CN" altLang="zh-CN" sz="3600" b="1">
                <a:latin typeface="+mj-ea"/>
                <a:ea typeface="+mj-ea"/>
              </a:rPr>
              <a:t>练习：下列两个客户，通过信息，</a:t>
            </a:r>
            <a:endParaRPr lang="zh-CN" altLang="zh-CN" sz="3600" b="1">
              <a:latin typeface="+mj-ea"/>
              <a:ea typeface="+mj-ea"/>
            </a:endParaRPr>
          </a:p>
          <a:p>
            <a:r>
              <a:rPr lang="zh-CN" altLang="zh-CN" sz="3600" b="1">
                <a:latin typeface="+mj-ea"/>
                <a:ea typeface="+mj-ea"/>
              </a:rPr>
              <a:t>觉得哪个是更好的客户？为什么？</a:t>
            </a:r>
            <a:endParaRPr lang="zh-CN" altLang="zh-CN" sz="3600" b="1">
              <a:latin typeface="+mj-ea"/>
              <a:ea typeface="+mj-ea"/>
            </a:endParaRPr>
          </a:p>
        </p:txBody>
      </p:sp>
      <p:sp>
        <p:nvSpPr>
          <p:cNvPr id="4" name="文本框 3"/>
          <p:cNvSpPr txBox="1"/>
          <p:nvPr/>
        </p:nvSpPr>
        <p:spPr>
          <a:xfrm>
            <a:off x="4518025" y="1457325"/>
            <a:ext cx="3150870" cy="2245360"/>
          </a:xfrm>
          <a:prstGeom prst="rect">
            <a:avLst/>
          </a:prstGeom>
          <a:solidFill>
            <a:srgbClr val="FFFF00"/>
          </a:solidFill>
        </p:spPr>
        <p:txBody>
          <a:bodyPr wrap="square" rtlCol="0">
            <a:spAutoFit/>
          </a:bodyPr>
          <a:p>
            <a:r>
              <a:rPr lang="zh-CN" altLang="en-US" sz="2800" b="1">
                <a:solidFill>
                  <a:srgbClr val="0066FF"/>
                </a:solidFill>
                <a:latin typeface="+mj-ea"/>
                <a:ea typeface="+mj-ea"/>
                <a:cs typeface="+mj-ea"/>
              </a:rPr>
              <a:t>左边更好</a:t>
            </a:r>
            <a:endParaRPr lang="zh-CN" altLang="en-US" sz="2800" b="1">
              <a:solidFill>
                <a:srgbClr val="0066FF"/>
              </a:solidFill>
              <a:latin typeface="+mj-ea"/>
              <a:ea typeface="+mj-ea"/>
              <a:cs typeface="+mj-ea"/>
            </a:endParaRPr>
          </a:p>
          <a:p>
            <a:endParaRPr lang="zh-CN" altLang="en-US" sz="2800" b="1">
              <a:solidFill>
                <a:srgbClr val="0066FF"/>
              </a:solidFill>
              <a:latin typeface="+mj-ea"/>
              <a:ea typeface="+mj-ea"/>
              <a:cs typeface="+mj-ea"/>
            </a:endParaRPr>
          </a:p>
          <a:p>
            <a:r>
              <a:rPr lang="zh-CN" altLang="en-US" sz="2800" b="1">
                <a:solidFill>
                  <a:srgbClr val="0066FF"/>
                </a:solidFill>
                <a:latin typeface="+mj-ea"/>
                <a:ea typeface="+mj-ea"/>
                <a:cs typeface="+mj-ea"/>
              </a:rPr>
              <a:t>从客户基本信息，蓝标，邮箱后缀，</a:t>
            </a:r>
            <a:r>
              <a:rPr lang="en-US" altLang="zh-CN" sz="2800" b="1">
                <a:solidFill>
                  <a:srgbClr val="0066FF"/>
                </a:solidFill>
                <a:latin typeface="+mj-ea"/>
                <a:ea typeface="+mj-ea"/>
                <a:cs typeface="+mj-ea"/>
              </a:rPr>
              <a:t>90</a:t>
            </a:r>
            <a:r>
              <a:rPr lang="zh-CN" altLang="en-US" sz="2800" b="1">
                <a:solidFill>
                  <a:srgbClr val="0066FF"/>
                </a:solidFill>
                <a:latin typeface="+mj-ea"/>
                <a:ea typeface="+mj-ea"/>
                <a:cs typeface="+mj-ea"/>
              </a:rPr>
              <a:t>天行为数据看出</a:t>
            </a:r>
            <a:endParaRPr lang="zh-CN" altLang="en-US" sz="2800" b="1">
              <a:solidFill>
                <a:srgbClr val="0066FF"/>
              </a:solidFill>
              <a:latin typeface="+mj-ea"/>
              <a:ea typeface="+mj-ea"/>
              <a:cs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6"/>
                                        </p:tgtEl>
                                        <p:attrNameLst>
                                          <p:attrName>style.visibility</p:attrName>
                                        </p:attrNameLst>
                                      </p:cBhvr>
                                      <p:to>
                                        <p:strVal val="visible"/>
                                      </p:to>
                                    </p:set>
                                    <p:anim calcmode="lin" valueType="num">
                                      <p:cBhvr>
                                        <p:cTn id="7" dur="500" fill="hold"/>
                                        <p:tgtEl>
                                          <p:spTgt spid="10246"/>
                                        </p:tgtEl>
                                        <p:attrNameLst>
                                          <p:attrName>ppt_x</p:attrName>
                                        </p:attrNameLst>
                                      </p:cBhvr>
                                      <p:tavLst>
                                        <p:tav tm="0">
                                          <p:val>
                                            <p:strVal val="#ppt_x"/>
                                          </p:val>
                                        </p:tav>
                                        <p:tav tm="100000">
                                          <p:val>
                                            <p:strVal val="#ppt_x"/>
                                          </p:val>
                                        </p:tav>
                                      </p:tavLst>
                                    </p:anim>
                                    <p:anim calcmode="lin" valueType="num">
                                      <p:cBhvr>
                                        <p:cTn id="8" dur="500" fill="hold"/>
                                        <p:tgtEl>
                                          <p:spTgt spid="1024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47"/>
                                        </p:tgtEl>
                                        <p:attrNameLst>
                                          <p:attrName>style.visibility</p:attrName>
                                        </p:attrNameLst>
                                      </p:cBhvr>
                                      <p:to>
                                        <p:strVal val="visible"/>
                                      </p:to>
                                    </p:set>
                                    <p:anim calcmode="lin" valueType="num">
                                      <p:cBhvr>
                                        <p:cTn id="11" dur="500" fill="hold"/>
                                        <p:tgtEl>
                                          <p:spTgt spid="10247"/>
                                        </p:tgtEl>
                                        <p:attrNameLst>
                                          <p:attrName>ppt_x</p:attrName>
                                        </p:attrNameLst>
                                      </p:cBhvr>
                                      <p:tavLst>
                                        <p:tav tm="0">
                                          <p:val>
                                            <p:strVal val="#ppt_x"/>
                                          </p:val>
                                        </p:tav>
                                        <p:tav tm="100000">
                                          <p:val>
                                            <p:strVal val="#ppt_x"/>
                                          </p:val>
                                        </p:tav>
                                      </p:tavLst>
                                    </p:anim>
                                    <p:anim calcmode="lin" valueType="num">
                                      <p:cBhvr>
                                        <p:cTn id="12" dur="500" fill="hold"/>
                                        <p:tgtEl>
                                          <p:spTgt spid="1024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69" name="内容占位符 3" descr="2.png"/>
          <p:cNvPicPr>
            <a:picLocks noGrp="1" noChangeAspect="1"/>
          </p:cNvPicPr>
          <p:nvPr>
            <p:ph idx="4294967295"/>
          </p:nvPr>
        </p:nvPicPr>
        <p:blipFill>
          <a:blip r:embed="rId1"/>
          <a:stretch>
            <a:fillRect/>
          </a:stretch>
        </p:blipFill>
        <p:spPr>
          <a:xfrm>
            <a:off x="795655" y="165100"/>
            <a:ext cx="10243820" cy="5048885"/>
          </a:xfrm>
        </p:spPr>
      </p:pic>
      <p:sp>
        <p:nvSpPr>
          <p:cNvPr id="2" name="矩形 1"/>
          <p:cNvSpPr/>
          <p:nvPr/>
        </p:nvSpPr>
        <p:spPr>
          <a:xfrm>
            <a:off x="828675" y="1296670"/>
            <a:ext cx="1440180" cy="215900"/>
          </a:xfrm>
          <a:prstGeom prst="rect">
            <a:avLst/>
          </a:prstGeom>
          <a:solidFill>
            <a:srgbClr val="98EAFF">
              <a:alpha val="20000"/>
            </a:srgbClr>
          </a:solidFill>
          <a:ln w="9525" cap="flat">
            <a:noFill/>
            <a:prstDash val="solid"/>
            <a:miter/>
          </a:ln>
        </p:spPr>
        <p:txBody>
          <a:bodyPr rtlCol="0" anchor="ctr"/>
          <a:p>
            <a:pPr algn="l"/>
            <a:endParaRPr lang="zh-CN" altLang="en-US" dirty="0"/>
          </a:p>
        </p:txBody>
      </p:sp>
      <p:sp>
        <p:nvSpPr>
          <p:cNvPr id="3" name="矩形 2"/>
          <p:cNvSpPr/>
          <p:nvPr/>
        </p:nvSpPr>
        <p:spPr>
          <a:xfrm>
            <a:off x="3132455" y="3888740"/>
            <a:ext cx="8568690" cy="1296035"/>
          </a:xfrm>
          <a:prstGeom prst="rect">
            <a:avLst/>
          </a:prstGeom>
          <a:solidFill>
            <a:srgbClr val="98EAFF">
              <a:alpha val="20000"/>
            </a:srgbClr>
          </a:solidFill>
          <a:ln w="9525" cap="flat">
            <a:noFill/>
            <a:prstDash val="solid"/>
            <a:miter/>
          </a:ln>
        </p:spPr>
        <p:txBody>
          <a:bodyPr rtlCol="0" anchor="ctr"/>
          <a:p>
            <a:pPr algn="l"/>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sz="quarter" idx="13"/>
          </p:nvPr>
        </p:nvSpPr>
        <p:spPr/>
        <p:txBody>
          <a:bodyPr/>
          <a:p>
            <a:endParaRPr lang="zh-CN" altLang="en-US"/>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pic>
        <p:nvPicPr>
          <p:cNvPr id="9218" name="内容占位符 3" descr="5.png"/>
          <p:cNvPicPr>
            <a:picLocks noGrp="1" noChangeAspect="1"/>
          </p:cNvPicPr>
          <p:nvPr>
            <p:ph idx="4294967295"/>
          </p:nvPr>
        </p:nvPicPr>
        <p:blipFill>
          <a:blip r:embed="rId1"/>
          <a:stretch>
            <a:fillRect/>
          </a:stretch>
        </p:blipFill>
        <p:spPr>
          <a:xfrm>
            <a:off x="1187450" y="983615"/>
            <a:ext cx="8905875" cy="459105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（2）闻：买家意图（依据询盘内容）</a:t>
            </a:r>
            <a:endParaRPr lang="zh-CN" altLang="en-US" sz="3600"/>
          </a:p>
        </p:txBody>
      </p:sp>
      <p:sp>
        <p:nvSpPr>
          <p:cNvPr id="3" name="内容占位符 2"/>
          <p:cNvSpPr>
            <a:spLocks noGrp="1"/>
          </p:cNvSpPr>
          <p:nvPr>
            <p:ph sz="quarter" idx="13"/>
          </p:nvPr>
        </p:nvSpPr>
        <p:spPr/>
        <p:txBody>
          <a:bodyPr/>
          <a:p>
            <a:endParaRPr lang="zh-CN" altLang="en-US"/>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sp>
        <p:nvSpPr>
          <p:cNvPr id="10243" name="文本框 8195"/>
          <p:cNvSpPr txBox="1"/>
          <p:nvPr/>
        </p:nvSpPr>
        <p:spPr>
          <a:xfrm>
            <a:off x="801370" y="864235"/>
            <a:ext cx="10807065" cy="4523105"/>
          </a:xfrm>
          <a:prstGeom prst="rect">
            <a:avLst/>
          </a:prstGeom>
          <a:noFill/>
          <a:ln w="9525">
            <a:noFill/>
          </a:ln>
        </p:spPr>
        <p:txBody>
          <a:bodyPr wrap="square" anchor="t">
            <a:spAutoFit/>
          </a:bodyPr>
          <a:p>
            <a:r>
              <a:rPr lang="zh-CN" altLang="en-US" sz="3600" dirty="0">
                <a:latin typeface="微软雅黑" panose="020B0503020204020204" pitchFamily="34" charset="-122"/>
                <a:ea typeface="微软雅黑" panose="020B0503020204020204" pitchFamily="34" charset="-122"/>
              </a:rPr>
              <a:t>明确目标性</a:t>
            </a:r>
            <a:r>
              <a:rPr lang="zh-CN" altLang="en-US" sz="3600" dirty="0">
                <a:solidFill>
                  <a:srgbClr val="FF0000"/>
                </a:solidFill>
                <a:latin typeface="微软雅黑" panose="020B0503020204020204" pitchFamily="34" charset="-122"/>
                <a:ea typeface="微软雅黑" panose="020B0503020204020204" pitchFamily="34" charset="-122"/>
              </a:rPr>
              <a:t>（定期内达成订单）</a:t>
            </a:r>
            <a:endParaRPr lang="zh-CN" altLang="en-US" sz="3600" dirty="0">
              <a:latin typeface="微软雅黑" panose="020B0503020204020204" pitchFamily="34" charset="-122"/>
              <a:ea typeface="微软雅黑" panose="020B0503020204020204" pitchFamily="34" charset="-122"/>
            </a:endParaRPr>
          </a:p>
          <a:p>
            <a:endParaRPr lang="zh-CN" altLang="en-US" sz="3600" dirty="0">
              <a:latin typeface="微软雅黑" panose="020B0503020204020204" pitchFamily="34" charset="-122"/>
              <a:ea typeface="微软雅黑" panose="020B0503020204020204" pitchFamily="34" charset="-122"/>
            </a:endParaRPr>
          </a:p>
          <a:p>
            <a:endParaRPr lang="zh-CN" altLang="en-US" sz="3600" dirty="0">
              <a:solidFill>
                <a:srgbClr val="FF0000"/>
              </a:solidFill>
              <a:latin typeface="微软雅黑" panose="020B0503020204020204" pitchFamily="34" charset="-122"/>
              <a:ea typeface="微软雅黑" panose="020B0503020204020204" pitchFamily="34" charset="-122"/>
            </a:endParaRPr>
          </a:p>
          <a:p>
            <a:endParaRPr lang="es-ES" altLang="en-US" sz="3600" dirty="0">
              <a:latin typeface="微软雅黑" panose="020B0503020204020204" pitchFamily="34" charset="-122"/>
              <a:ea typeface="微软雅黑" panose="020B0503020204020204" pitchFamily="34" charset="-122"/>
            </a:endParaRPr>
          </a:p>
          <a:p>
            <a:endParaRPr lang="zh-CN" altLang="en-US" sz="3600" dirty="0">
              <a:latin typeface="微软雅黑" panose="020B0503020204020204" pitchFamily="34" charset="-122"/>
              <a:ea typeface="微软雅黑" panose="020B0503020204020204" pitchFamily="34" charset="-122"/>
            </a:endParaRPr>
          </a:p>
          <a:p>
            <a:endParaRPr lang="zh-CN" altLang="en-US" sz="3600" dirty="0">
              <a:latin typeface="微软雅黑" panose="020B0503020204020204" pitchFamily="34" charset="-122"/>
              <a:ea typeface="微软雅黑" panose="020B0503020204020204" pitchFamily="34" charset="-122"/>
            </a:endParaRPr>
          </a:p>
          <a:p>
            <a:endParaRPr lang="zh-CN" altLang="en-US" sz="3600" dirty="0">
              <a:latin typeface="微软雅黑" panose="020B0503020204020204" pitchFamily="34" charset="-122"/>
              <a:ea typeface="微软雅黑" panose="020B0503020204020204" pitchFamily="34" charset="-122"/>
            </a:endParaRPr>
          </a:p>
          <a:p>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118870" y="1940560"/>
            <a:ext cx="7498080" cy="2646045"/>
          </a:xfrm>
          <a:prstGeom prst="rect">
            <a:avLst/>
          </a:prstGeom>
          <a:noFill/>
        </p:spPr>
        <p:txBody>
          <a:bodyPr wrap="none" rtlCol="0">
            <a:spAutoFit/>
          </a:bodyPr>
          <a:p>
            <a:r>
              <a:rPr lang="en-US" altLang="zh-CN" sz="3600" b="1">
                <a:latin typeface="+mj-ea"/>
                <a:ea typeface="+mj-ea"/>
                <a:cs typeface="+mj-ea"/>
              </a:rPr>
              <a:t> </a:t>
            </a:r>
            <a:r>
              <a:rPr lang="zh-CN" altLang="en-US" sz="3600" b="1">
                <a:latin typeface="+mj-ea"/>
                <a:ea typeface="+mj-ea"/>
                <a:cs typeface="+mj-ea"/>
              </a:rPr>
              <a:t>主要表现：</a:t>
            </a:r>
            <a:endParaRPr lang="zh-CN" altLang="en-US">
              <a:latin typeface="+mj-ea"/>
              <a:ea typeface="+mj-ea"/>
              <a:cs typeface="+mj-ea"/>
            </a:endParaRPr>
          </a:p>
          <a:p>
            <a:endParaRPr lang="zh-CN" altLang="en-US">
              <a:latin typeface="+mj-ea"/>
              <a:ea typeface="+mj-ea"/>
              <a:cs typeface="+mj-ea"/>
            </a:endParaRPr>
          </a:p>
          <a:p>
            <a:r>
              <a:rPr lang="zh-CN" altLang="en-US" sz="3600">
                <a:solidFill>
                  <a:srgbClr val="0066FF"/>
                </a:solidFill>
                <a:latin typeface="+mj-ea"/>
                <a:ea typeface="+mj-ea"/>
                <a:cs typeface="+mj-ea"/>
              </a:rPr>
              <a:t>有相对完整的客户信息、数量明确，</a:t>
            </a:r>
            <a:endParaRPr lang="zh-CN" altLang="en-US" sz="3600">
              <a:solidFill>
                <a:srgbClr val="0066FF"/>
              </a:solidFill>
              <a:latin typeface="+mj-ea"/>
              <a:ea typeface="+mj-ea"/>
              <a:cs typeface="+mj-ea"/>
            </a:endParaRPr>
          </a:p>
          <a:p>
            <a:r>
              <a:rPr lang="zh-CN" altLang="en-US" sz="3600">
                <a:solidFill>
                  <a:srgbClr val="0066FF"/>
                </a:solidFill>
                <a:latin typeface="+mj-ea"/>
                <a:ea typeface="+mj-ea"/>
                <a:cs typeface="+mj-ea"/>
              </a:rPr>
              <a:t>给到全部或者绝大部分产品参数，</a:t>
            </a:r>
            <a:endParaRPr lang="zh-CN" altLang="en-US" sz="3600">
              <a:solidFill>
                <a:srgbClr val="0066FF"/>
              </a:solidFill>
              <a:latin typeface="+mj-ea"/>
              <a:ea typeface="+mj-ea"/>
              <a:cs typeface="+mj-ea"/>
            </a:endParaRPr>
          </a:p>
          <a:p>
            <a:r>
              <a:rPr lang="zh-CN" altLang="en-US" sz="3600">
                <a:solidFill>
                  <a:srgbClr val="0066FF"/>
                </a:solidFill>
                <a:latin typeface="+mj-ea"/>
                <a:ea typeface="+mj-ea"/>
                <a:cs typeface="+mj-ea"/>
              </a:rPr>
              <a:t>甚至给到设计方案或图纸等</a:t>
            </a:r>
            <a:endParaRPr lang="zh-CN" altLang="en-US" sz="3600">
              <a:solidFill>
                <a:srgbClr val="0066FF"/>
              </a:solidFill>
              <a:latin typeface="+mj-ea"/>
              <a:ea typeface="+mj-ea"/>
              <a:cs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 calcmode="lin" valueType="num">
                                      <p:cBhvr additive="base">
                                        <p:cTn id="7" dur="5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dirty="0">
                <a:latin typeface="微软雅黑" panose="020B0503020204020204" pitchFamily="34" charset="-122"/>
                <a:ea typeface="微软雅黑" panose="020B0503020204020204" pitchFamily="34" charset="-122"/>
                <a:sym typeface="+mn-ea"/>
              </a:rPr>
              <a:t>信息搜索型和无明确目标型</a:t>
            </a:r>
            <a:r>
              <a:rPr lang="zh-CN" altLang="en-US" sz="3600" dirty="0">
                <a:solidFill>
                  <a:srgbClr val="FF0000"/>
                </a:solidFill>
                <a:latin typeface="微软雅黑" panose="020B0503020204020204" pitchFamily="34" charset="-122"/>
                <a:ea typeface="微软雅黑" panose="020B0503020204020204" pitchFamily="34" charset="-122"/>
                <a:sym typeface="+mn-ea"/>
              </a:rPr>
              <a:t>（引导、重在培养）</a:t>
            </a:r>
            <a:r>
              <a:rPr lang="zh-CN" altLang="en-US" dirty="0">
                <a:solidFill>
                  <a:srgbClr val="FF0000"/>
                </a:solidFill>
                <a:latin typeface="微软雅黑" panose="020B0503020204020204" pitchFamily="34" charset="-122"/>
                <a:ea typeface="微软雅黑" panose="020B0503020204020204" pitchFamily="34" charset="-122"/>
                <a:sym typeface="+mn-ea"/>
              </a:rPr>
              <a:t> </a:t>
            </a:r>
            <a:endParaRPr lang="zh-CN" altLang="en-US"/>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pic>
        <p:nvPicPr>
          <p:cNvPr id="6" name="内容占位符 5" descr="目标不明确客户"/>
          <p:cNvPicPr>
            <a:picLocks noChangeAspect="1"/>
          </p:cNvPicPr>
          <p:nvPr>
            <p:ph sz="quarter" idx="13"/>
          </p:nvPr>
        </p:nvPicPr>
        <p:blipFill>
          <a:blip r:embed="rId1"/>
          <a:stretch>
            <a:fillRect/>
          </a:stretch>
        </p:blipFill>
        <p:spPr>
          <a:xfrm>
            <a:off x="1079500" y="3327400"/>
            <a:ext cx="9198610" cy="2295525"/>
          </a:xfrm>
          <a:prstGeom prst="rect">
            <a:avLst/>
          </a:prstGeom>
        </p:spPr>
      </p:pic>
      <p:sp>
        <p:nvSpPr>
          <p:cNvPr id="8" name="文本框 7"/>
          <p:cNvSpPr txBox="1"/>
          <p:nvPr/>
        </p:nvSpPr>
        <p:spPr>
          <a:xfrm>
            <a:off x="1209040" y="960755"/>
            <a:ext cx="7955280" cy="2306955"/>
          </a:xfrm>
          <a:prstGeom prst="rect">
            <a:avLst/>
          </a:prstGeom>
          <a:noFill/>
        </p:spPr>
        <p:txBody>
          <a:bodyPr wrap="none" rtlCol="0">
            <a:spAutoFit/>
          </a:bodyPr>
          <a:p>
            <a:r>
              <a:rPr lang="zh-CN" altLang="en-US" sz="3600" b="1">
                <a:latin typeface="+mj-ea"/>
                <a:ea typeface="+mj-ea"/>
              </a:rPr>
              <a:t>主要表现：</a:t>
            </a:r>
            <a:endParaRPr lang="zh-CN" altLang="en-US" sz="3600">
              <a:latin typeface="+mj-ea"/>
              <a:ea typeface="+mj-ea"/>
            </a:endParaRPr>
          </a:p>
          <a:p>
            <a:r>
              <a:rPr lang="zh-CN" altLang="en-US" sz="3600">
                <a:solidFill>
                  <a:srgbClr val="0066FF"/>
                </a:solidFill>
                <a:latin typeface="+mj-ea"/>
                <a:ea typeface="+mj-ea"/>
              </a:rPr>
              <a:t>客户基本信息不错，</a:t>
            </a:r>
            <a:endParaRPr lang="zh-CN" altLang="en-US" sz="3600">
              <a:solidFill>
                <a:srgbClr val="0066FF"/>
              </a:solidFill>
              <a:latin typeface="+mj-ea"/>
              <a:ea typeface="+mj-ea"/>
            </a:endParaRPr>
          </a:p>
          <a:p>
            <a:r>
              <a:rPr lang="zh-CN" altLang="en-US" sz="3600">
                <a:solidFill>
                  <a:srgbClr val="0066FF"/>
                </a:solidFill>
                <a:latin typeface="+mj-ea"/>
                <a:ea typeface="+mj-ea"/>
              </a:rPr>
              <a:t>但询盘内容模糊，缺少报价的基本要素</a:t>
            </a:r>
            <a:endParaRPr lang="zh-CN" altLang="en-US" sz="3600">
              <a:solidFill>
                <a:srgbClr val="0066FF"/>
              </a:solidFill>
              <a:latin typeface="+mj-ea"/>
              <a:ea typeface="+mj-ea"/>
            </a:endParaRPr>
          </a:p>
          <a:p>
            <a:r>
              <a:rPr lang="zh-CN" altLang="en-US" sz="3600">
                <a:solidFill>
                  <a:srgbClr val="0066FF"/>
                </a:solidFill>
                <a:latin typeface="+mj-ea"/>
                <a:ea typeface="+mj-ea"/>
              </a:rPr>
              <a:t>一般只表示出对某款产品的兴趣</a:t>
            </a:r>
            <a:endParaRPr lang="zh-CN" altLang="en-US" sz="3600">
              <a:solidFill>
                <a:srgbClr val="0066FF"/>
              </a:solidFill>
              <a:latin typeface="+mj-ea"/>
              <a:ea typeface="+mj-ea"/>
            </a:endParaRPr>
          </a:p>
        </p:txBody>
      </p:sp>
      <p:cxnSp>
        <p:nvCxnSpPr>
          <p:cNvPr id="3" name="直接连接符 2"/>
          <p:cNvCxnSpPr/>
          <p:nvPr/>
        </p:nvCxnSpPr>
        <p:spPr>
          <a:xfrm>
            <a:off x="1715770" y="4013835"/>
            <a:ext cx="6744970" cy="19050"/>
          </a:xfrm>
          <a:prstGeom prst="line">
            <a:avLst/>
          </a:prstGeom>
          <a:ln>
            <a:solidFill>
              <a:srgbClr val="FF3300"/>
            </a:solidFill>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3"/>
          </p:nvPr>
        </p:nvSpPr>
        <p:spPr/>
        <p:txBody>
          <a:bodyPr/>
          <a:p>
            <a:endParaRPr lang="zh-CN" altLang="en-US"/>
          </a:p>
          <a:p>
            <a:endParaRPr lang="zh-CN" altLang="en-US"/>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pic>
        <p:nvPicPr>
          <p:cNvPr id="6" name="图片 5" descr="A000220150318R27PPIC"/>
          <p:cNvPicPr>
            <a:picLocks noChangeAspect="1"/>
          </p:cNvPicPr>
          <p:nvPr/>
        </p:nvPicPr>
        <p:blipFill>
          <a:blip r:embed="rId1"/>
          <a:stretch>
            <a:fillRect/>
          </a:stretch>
        </p:blipFill>
        <p:spPr>
          <a:xfrm>
            <a:off x="235585" y="2583180"/>
            <a:ext cx="2559050" cy="2985135"/>
          </a:xfrm>
          <a:prstGeom prst="rect">
            <a:avLst/>
          </a:prstGeom>
        </p:spPr>
      </p:pic>
      <p:sp>
        <p:nvSpPr>
          <p:cNvPr id="7" name="云形标注 6"/>
          <p:cNvSpPr/>
          <p:nvPr/>
        </p:nvSpPr>
        <p:spPr>
          <a:xfrm>
            <a:off x="2147570" y="854075"/>
            <a:ext cx="7821295" cy="2282825"/>
          </a:xfrm>
          <a:prstGeom prst="cloudCallout">
            <a:avLst>
              <a:gd name="adj1" fmla="val -48064"/>
              <a:gd name="adj2" fmla="val 4542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25"/>
          </a:p>
        </p:txBody>
      </p:sp>
      <p:sp>
        <p:nvSpPr>
          <p:cNvPr id="8" name="标题 1"/>
          <p:cNvSpPr>
            <a:spLocks noGrp="1"/>
          </p:cNvSpPr>
          <p:nvPr/>
        </p:nvSpPr>
        <p:spPr>
          <a:xfrm>
            <a:off x="620674" y="-10159"/>
            <a:ext cx="11215074" cy="864202"/>
          </a:xfrm>
          <a:prstGeom prst="rect">
            <a:avLst/>
          </a:prstGeom>
        </p:spPr>
        <p:txBody>
          <a:bodyPr vert="horz" lIns="91440" tIns="45720" rIns="91440" bIns="45720" rtlCol="0" anchor="b">
            <a:normAutofit/>
          </a:bodyPr>
          <a:lstStyle>
            <a:lvl1pPr algn="l" defTabSz="767715" rtl="0" eaLnBrk="1" latinLnBrk="0" hangingPunct="1">
              <a:lnSpc>
                <a:spcPct val="90000"/>
              </a:lnSpc>
              <a:spcBef>
                <a:spcPct val="0"/>
              </a:spcBef>
              <a:buNone/>
              <a:defRPr sz="2350" b="1" kern="1200">
                <a:solidFill>
                  <a:schemeClr val="tx1"/>
                </a:solidFill>
                <a:latin typeface="+mj-lt"/>
                <a:ea typeface="+mj-ea"/>
                <a:cs typeface="+mj-cs"/>
              </a:defRPr>
            </a:lvl1pPr>
          </a:lstStyle>
          <a:p>
            <a:r>
              <a:rPr lang="zh-CN" altLang="en-US" sz="3600"/>
              <a:t>(3)问：直接沟通或者通过社交搜索等方式了解客户</a:t>
            </a:r>
            <a:endParaRPr lang="zh-CN" altLang="en-US" sz="3600"/>
          </a:p>
        </p:txBody>
      </p:sp>
      <p:sp>
        <p:nvSpPr>
          <p:cNvPr id="9" name="文本框 8"/>
          <p:cNvSpPr txBox="1"/>
          <p:nvPr/>
        </p:nvSpPr>
        <p:spPr>
          <a:xfrm>
            <a:off x="3535680" y="1339215"/>
            <a:ext cx="5757545" cy="953135"/>
          </a:xfrm>
          <a:prstGeom prst="rect">
            <a:avLst/>
          </a:prstGeom>
          <a:noFill/>
        </p:spPr>
        <p:txBody>
          <a:bodyPr wrap="square" rtlCol="0">
            <a:spAutoFit/>
          </a:bodyPr>
          <a:p>
            <a:r>
              <a:rPr lang="zh-CN" altLang="en-US" sz="2800" b="1"/>
              <a:t>思考：怎样既得到你想要的客户深层信息，又不让客户反感？</a:t>
            </a:r>
            <a:endParaRPr lang="zh-CN" altLang="en-US" sz="2800" b="1"/>
          </a:p>
        </p:txBody>
      </p:sp>
      <p:sp>
        <p:nvSpPr>
          <p:cNvPr id="2" name="文本框 1"/>
          <p:cNvSpPr txBox="1"/>
          <p:nvPr/>
        </p:nvSpPr>
        <p:spPr>
          <a:xfrm>
            <a:off x="3118485" y="3603625"/>
            <a:ext cx="9530080" cy="2061210"/>
          </a:xfrm>
          <a:prstGeom prst="rect">
            <a:avLst/>
          </a:prstGeom>
          <a:noFill/>
        </p:spPr>
        <p:txBody>
          <a:bodyPr wrap="none" rtlCol="0">
            <a:spAutoFit/>
          </a:bodyPr>
          <a:p>
            <a:r>
              <a:rPr lang="zh-CN" altLang="en-US" sz="3200">
                <a:solidFill>
                  <a:srgbClr val="0066FF"/>
                </a:solidFill>
                <a:latin typeface="+mj-ea"/>
                <a:ea typeface="+mj-ea"/>
              </a:rPr>
              <a:t>在和客户不熟悉的情况下，不要直接问客户公司</a:t>
            </a:r>
            <a:endParaRPr lang="zh-CN" altLang="en-US" sz="3200">
              <a:solidFill>
                <a:srgbClr val="0066FF"/>
              </a:solidFill>
              <a:latin typeface="+mj-ea"/>
              <a:ea typeface="+mj-ea"/>
            </a:endParaRPr>
          </a:p>
          <a:p>
            <a:r>
              <a:rPr lang="zh-CN" altLang="en-US" sz="3200">
                <a:solidFill>
                  <a:srgbClr val="0066FF"/>
                </a:solidFill>
                <a:latin typeface="+mj-ea"/>
                <a:ea typeface="+mj-ea"/>
              </a:rPr>
              <a:t>具体信息，会造成客户反感。可以从产品入手，因为</a:t>
            </a:r>
            <a:endParaRPr lang="zh-CN" altLang="en-US" sz="3200">
              <a:solidFill>
                <a:srgbClr val="0066FF"/>
              </a:solidFill>
              <a:latin typeface="+mj-ea"/>
              <a:ea typeface="+mj-ea"/>
            </a:endParaRPr>
          </a:p>
          <a:p>
            <a:r>
              <a:rPr lang="zh-CN" altLang="en-US" sz="3200">
                <a:solidFill>
                  <a:srgbClr val="0066FF"/>
                </a:solidFill>
                <a:latin typeface="+mj-ea"/>
                <a:ea typeface="+mj-ea"/>
              </a:rPr>
              <a:t>讨论产品目的是满足客户需求，会让客户放下戒心，</a:t>
            </a:r>
            <a:endParaRPr lang="zh-CN" altLang="en-US" sz="3200">
              <a:solidFill>
                <a:srgbClr val="0066FF"/>
              </a:solidFill>
              <a:latin typeface="+mj-ea"/>
              <a:ea typeface="+mj-ea"/>
            </a:endParaRPr>
          </a:p>
          <a:p>
            <a:r>
              <a:rPr lang="zh-CN" altLang="en-US" sz="3200">
                <a:solidFill>
                  <a:srgbClr val="0066FF"/>
                </a:solidFill>
                <a:latin typeface="+mj-ea"/>
                <a:ea typeface="+mj-ea"/>
              </a:rPr>
              <a:t>也愿意回复。</a:t>
            </a:r>
            <a:endParaRPr lang="zh-CN" altLang="en-US" sz="3200">
              <a:solidFill>
                <a:srgbClr val="0066FF"/>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88314" y="1"/>
            <a:ext cx="11215074" cy="864202"/>
          </a:xfrm>
        </p:spPr>
        <p:txBody>
          <a:bodyPr/>
          <a:p>
            <a:r>
              <a:rPr lang="zh-CN" altLang="en-US" sz="3600"/>
              <a:t>可以和客户率先沟通的话题：</a:t>
            </a:r>
            <a:endParaRPr lang="zh-CN" altLang="en-US" sz="3600"/>
          </a:p>
        </p:txBody>
      </p:sp>
      <p:sp>
        <p:nvSpPr>
          <p:cNvPr id="3" name="内容占位符 2"/>
          <p:cNvSpPr>
            <a:spLocks noGrp="1"/>
          </p:cNvSpPr>
          <p:nvPr>
            <p:ph sz="quarter" idx="13"/>
          </p:nvPr>
        </p:nvSpPr>
        <p:spPr>
          <a:xfrm>
            <a:off x="692150" y="949325"/>
            <a:ext cx="8479790" cy="4206240"/>
          </a:xfrm>
        </p:spPr>
        <p:txBody>
          <a:bodyPr>
            <a:normAutofit lnSpcReduction="20000"/>
          </a:bodyPr>
          <a:p>
            <a:r>
              <a:rPr lang="zh-CN" altLang="en-US" sz="3600"/>
              <a:t>A.问客户用途</a:t>
            </a:r>
            <a:endParaRPr lang="zh-CN" altLang="en-US" sz="3600"/>
          </a:p>
          <a:p>
            <a:endParaRPr lang="zh-CN" altLang="en-US" sz="3600"/>
          </a:p>
          <a:p>
            <a:r>
              <a:rPr lang="zh-CN" altLang="en-US" sz="3600"/>
              <a:t>B.</a:t>
            </a:r>
            <a:r>
              <a:rPr lang="zh-CN" altLang="en-US" sz="3600">
                <a:sym typeface="+mn-ea"/>
              </a:rPr>
              <a:t>问客户</a:t>
            </a:r>
            <a:r>
              <a:rPr lang="zh-CN" altLang="en-US" sz="3600"/>
              <a:t>特殊要求</a:t>
            </a:r>
            <a:endParaRPr lang="zh-CN" altLang="en-US" sz="3600"/>
          </a:p>
          <a:p>
            <a:endParaRPr lang="zh-CN" altLang="en-US" sz="3600"/>
          </a:p>
          <a:p>
            <a:r>
              <a:rPr lang="zh-CN" altLang="en-US" sz="3600"/>
              <a:t>C.</a:t>
            </a:r>
            <a:r>
              <a:rPr lang="zh-CN" altLang="en-US" sz="3600">
                <a:sym typeface="+mn-ea"/>
              </a:rPr>
              <a:t>问客户</a:t>
            </a:r>
            <a:r>
              <a:rPr lang="zh-CN" altLang="en-US" sz="3600"/>
              <a:t>数量</a:t>
            </a:r>
            <a:endParaRPr lang="zh-CN" altLang="en-US" sz="3600"/>
          </a:p>
          <a:p>
            <a:endParaRPr lang="zh-CN" altLang="en-US" sz="3600"/>
          </a:p>
          <a:p>
            <a:r>
              <a:rPr lang="zh-CN" altLang="en-US" sz="3600"/>
              <a:t>D.</a:t>
            </a:r>
            <a:r>
              <a:rPr lang="zh-CN" altLang="en-US" sz="3600">
                <a:sym typeface="+mn-ea"/>
              </a:rPr>
              <a:t>问客户</a:t>
            </a:r>
            <a:r>
              <a:rPr lang="zh-CN" altLang="en-US" sz="3600"/>
              <a:t>在线联系方式，以便及时沟通</a:t>
            </a:r>
            <a:endParaRPr lang="zh-CN" altLang="en-US" sz="3600"/>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（4）切：综合分析客户，有的放矢</a:t>
            </a:r>
            <a:endParaRPr lang="zh-CN" altLang="en-US" sz="360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pic>
        <p:nvPicPr>
          <p:cNvPr id="6" name="内容占位符 5"/>
          <p:cNvPicPr>
            <a:picLocks noChangeAspect="1"/>
          </p:cNvPicPr>
          <p:nvPr>
            <p:ph sz="quarter" idx="13"/>
          </p:nvPr>
        </p:nvPicPr>
        <p:blipFill>
          <a:blip r:embed="rId1"/>
          <a:stretch>
            <a:fillRect/>
          </a:stretch>
        </p:blipFill>
        <p:spPr>
          <a:xfrm>
            <a:off x="9562465" y="1209675"/>
            <a:ext cx="3246755" cy="4206240"/>
          </a:xfrm>
          <a:prstGeom prst="rect">
            <a:avLst/>
          </a:prstGeom>
        </p:spPr>
      </p:pic>
      <p:sp>
        <p:nvSpPr>
          <p:cNvPr id="7" name="文本框 6"/>
          <p:cNvSpPr txBox="1"/>
          <p:nvPr/>
        </p:nvSpPr>
        <p:spPr>
          <a:xfrm>
            <a:off x="862330" y="1259205"/>
            <a:ext cx="9326880" cy="1753235"/>
          </a:xfrm>
          <a:prstGeom prst="rect">
            <a:avLst/>
          </a:prstGeom>
          <a:noFill/>
        </p:spPr>
        <p:txBody>
          <a:bodyPr wrap="none" rtlCol="0">
            <a:spAutoFit/>
          </a:bodyPr>
          <a:p>
            <a:r>
              <a:rPr lang="zh-CN" altLang="en-US" sz="3600">
                <a:solidFill>
                  <a:srgbClr val="FF0000"/>
                </a:solidFill>
                <a:latin typeface="+mj-ea"/>
                <a:ea typeface="+mj-ea"/>
                <a:cs typeface="+mj-ea"/>
              </a:rPr>
              <a:t>思考： 是否所有客户都平均用力？</a:t>
            </a:r>
            <a:endParaRPr lang="zh-CN" altLang="en-US" sz="3600">
              <a:solidFill>
                <a:srgbClr val="FF0000"/>
              </a:solidFill>
              <a:latin typeface="+mj-ea"/>
              <a:ea typeface="+mj-ea"/>
              <a:cs typeface="+mj-ea"/>
            </a:endParaRPr>
          </a:p>
          <a:p>
            <a:endParaRPr lang="zh-CN" altLang="en-US" sz="3600">
              <a:solidFill>
                <a:srgbClr val="FF0000"/>
              </a:solidFill>
              <a:latin typeface="+mj-ea"/>
              <a:ea typeface="+mj-ea"/>
              <a:cs typeface="+mj-ea"/>
            </a:endParaRPr>
          </a:p>
          <a:p>
            <a:r>
              <a:rPr lang="zh-CN" altLang="en-US" sz="3600">
                <a:solidFill>
                  <a:srgbClr val="FF0000"/>
                </a:solidFill>
                <a:latin typeface="+mj-ea"/>
                <a:ea typeface="+mj-ea"/>
                <a:cs typeface="+mj-ea"/>
              </a:rPr>
              <a:t>阿里在帮大家分析归纳客户方面有哪些帮助？</a:t>
            </a:r>
            <a:endParaRPr lang="zh-CN" altLang="en-US" sz="3600">
              <a:solidFill>
                <a:srgbClr val="FF0000"/>
              </a:solidFill>
              <a:latin typeface="+mj-ea"/>
              <a:ea typeface="+mj-ea"/>
              <a:cs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sz="3600"/>
              <a:t>大工业产品询盘的特点</a:t>
            </a:r>
            <a:endParaRPr lang="zh-CN" altLang="en-US" sz="3600"/>
          </a:p>
        </p:txBody>
      </p:sp>
      <p:sp>
        <p:nvSpPr>
          <p:cNvPr id="3" name="内容占位符 2"/>
          <p:cNvSpPr>
            <a:spLocks noGrp="1"/>
          </p:cNvSpPr>
          <p:nvPr>
            <p:ph sz="quarter" idx="13"/>
          </p:nvPr>
        </p:nvSpPr>
        <p:spPr>
          <a:xfrm>
            <a:off x="426720" y="949325"/>
            <a:ext cx="11480800" cy="4695825"/>
          </a:xfrm>
        </p:spPr>
        <p:txBody>
          <a:bodyPr>
            <a:normAutofit lnSpcReduction="10000"/>
          </a:bodyPr>
          <a:p>
            <a:r>
              <a:rPr lang="zh-CN" altLang="en-US" sz="2400"/>
              <a:t>1.项目销售金额偏大，客户选择供应商非常慎重</a:t>
            </a:r>
            <a:endParaRPr lang="zh-CN" altLang="en-US" sz="2400"/>
          </a:p>
          <a:p>
            <a:r>
              <a:rPr lang="zh-CN" altLang="en-US">
                <a:solidFill>
                  <a:srgbClr val="FF0000"/>
                </a:solidFill>
              </a:rPr>
              <a:t>对供应商的考察、比价、选择一般有一套相对系统完善的评价指标体系。</a:t>
            </a:r>
            <a:endParaRPr lang="zh-CN" altLang="en-US">
              <a:solidFill>
                <a:srgbClr val="FF0000"/>
              </a:solidFill>
            </a:endParaRPr>
          </a:p>
          <a:p>
            <a:r>
              <a:rPr lang="zh-CN" altLang="en-US" sz="2400"/>
              <a:t>2.项目成交周期较长，需多次沟通才能解决问题</a:t>
            </a:r>
            <a:endParaRPr lang="zh-CN" altLang="en-US" sz="2400"/>
          </a:p>
          <a:p>
            <a:endParaRPr lang="zh-CN" altLang="en-US"/>
          </a:p>
          <a:p>
            <a:r>
              <a:rPr lang="zh-CN" altLang="en-US" sz="2400"/>
              <a:t>3.客户购货非常小心，由项目评估小组决策确定</a:t>
            </a:r>
            <a:endParaRPr lang="zh-CN" altLang="en-US" sz="2400"/>
          </a:p>
          <a:p>
            <a:r>
              <a:rPr lang="zh-CN" altLang="en-US">
                <a:solidFill>
                  <a:srgbClr val="FF0000"/>
                </a:solidFill>
              </a:rPr>
              <a:t>工业品的购买主要由一个团队来负责进行，而且购买者、使用者、收益者等这些与购买决策有关系的人，一般情况下是不一致的。因此，这就要求工业产品的营销必须考虑到相关信息对这些对购买行为有影响人的传递和作用。</a:t>
            </a:r>
            <a:endParaRPr lang="zh-CN" altLang="en-US">
              <a:solidFill>
                <a:srgbClr val="FF0000"/>
              </a:solidFill>
            </a:endParaRPr>
          </a:p>
          <a:p>
            <a:endParaRPr lang="zh-CN" altLang="en-US"/>
          </a:p>
          <a:p>
            <a:r>
              <a:rPr lang="zh-CN" altLang="en-US" sz="2400"/>
              <a:t>4.非常重视售后服务，同时列为项目评估的因素</a:t>
            </a:r>
            <a:endParaRPr lang="zh-CN" altLang="en-US" sz="2400"/>
          </a:p>
          <a:p>
            <a:endParaRPr lang="zh-CN" altLang="en-US"/>
          </a:p>
          <a:p>
            <a:r>
              <a:rPr lang="zh-CN" altLang="en-US" sz="2400"/>
              <a:t>5.人与产品缺一不可，甚至人比产品来得更重要</a:t>
            </a:r>
            <a:endParaRPr lang="zh-CN" altLang="en-US" sz="2400"/>
          </a:p>
          <a:p>
            <a:r>
              <a:rPr lang="zh-CN" altLang="en-US">
                <a:solidFill>
                  <a:srgbClr val="FF0000"/>
                </a:solidFill>
              </a:rPr>
              <a:t>信任是工业品营销的灵魂。而双方信任关系的建立是由销售人员和客户的沟通来完成的。在同类的产品和相似价格下，客户就会选择他信任的供应商，这就是所谓的“先做朋友，再做生意”的道理</a:t>
            </a:r>
            <a:endParaRPr lang="zh-CN" altLang="en-US">
              <a:solidFill>
                <a:srgbClr val="FF0000"/>
              </a:solidFill>
            </a:endParaRPr>
          </a:p>
          <a:p>
            <a:endParaRPr lang="zh-CN" altLang="en-US">
              <a:solidFill>
                <a:srgbClr val="FF0000"/>
              </a:solidFill>
            </a:endParaRPr>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 calcmode="lin" valueType="num">
                                      <p:cBhvr additive="base">
                                        <p:cTn id="4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高春峰：江湖人称春春 </a:t>
            </a:r>
            <a:endParaRPr lang="zh-CN" altLang="en-US"/>
          </a:p>
        </p:txBody>
      </p:sp>
      <p:sp>
        <p:nvSpPr>
          <p:cNvPr id="3" name="内容占位符 2"/>
          <p:cNvSpPr>
            <a:spLocks noGrp="1"/>
          </p:cNvSpPr>
          <p:nvPr>
            <p:ph sz="quarter" idx="13"/>
          </p:nvPr>
        </p:nvSpPr>
        <p:spPr/>
        <p:txBody>
          <a:bodyPr>
            <a:normAutofit fontScale="90000" lnSpcReduction="20000"/>
          </a:bodyPr>
          <a:p>
            <a:endParaRPr lang="zh-CN" altLang="en-US"/>
          </a:p>
          <a:p>
            <a:pPr marL="0" indent="0">
              <a:buNone/>
            </a:pPr>
            <a:r>
              <a:rPr lang="zh-CN" altLang="en-US">
                <a:solidFill>
                  <a:schemeClr val="accent1">
                    <a:lumMod val="75000"/>
                    <a:lumOff val="25000"/>
                  </a:schemeClr>
                </a:solidFill>
              </a:rPr>
              <a:t>   1</a:t>
            </a:r>
            <a:r>
              <a:rPr lang="en-US" altLang="zh-CN">
                <a:solidFill>
                  <a:schemeClr val="accent1">
                    <a:lumMod val="75000"/>
                    <a:lumOff val="25000"/>
                  </a:schemeClr>
                </a:solidFill>
              </a:rPr>
              <a:t>3</a:t>
            </a:r>
            <a:r>
              <a:rPr lang="zh-CN" altLang="en-US">
                <a:solidFill>
                  <a:schemeClr val="accent1">
                    <a:lumMod val="75000"/>
                    <a:lumOff val="25000"/>
                  </a:schemeClr>
                </a:solidFill>
              </a:rPr>
              <a:t>年外贸和团队经验</a:t>
            </a:r>
            <a:endParaRPr lang="zh-CN" altLang="en-US">
              <a:solidFill>
                <a:srgbClr val="00B0F0"/>
              </a:solidFill>
            </a:endParaRPr>
          </a:p>
          <a:p>
            <a:r>
              <a:rPr lang="zh-CN" altLang="en-US"/>
              <a:t>2014年度华东大区电商达人赛总冠军</a:t>
            </a:r>
            <a:endParaRPr lang="zh-CN" altLang="en-US"/>
          </a:p>
          <a:p>
            <a:r>
              <a:rPr lang="zh-CN" altLang="en-US">
                <a:solidFill>
                  <a:schemeClr val="accent1">
                    <a:lumMod val="75000"/>
                    <a:lumOff val="25000"/>
                  </a:schemeClr>
                </a:solidFill>
              </a:rPr>
              <a:t>阿里巴巴协议讲师         阿里总部P4P/RFQ认证讲师     </a:t>
            </a:r>
            <a:r>
              <a:rPr lang="zh-CN" altLang="en-US"/>
              <a:t> </a:t>
            </a:r>
            <a:endParaRPr lang="zh-CN" altLang="en-US"/>
          </a:p>
          <a:p>
            <a:r>
              <a:rPr lang="zh-CN" altLang="en-US"/>
              <a:t> 华东直通车讲师团团长      </a:t>
            </a:r>
            <a:endParaRPr lang="zh-CN" altLang="en-US"/>
          </a:p>
          <a:p>
            <a:r>
              <a:rPr lang="zh-CN" altLang="en-US">
                <a:solidFill>
                  <a:schemeClr val="accent1">
                    <a:lumMod val="75000"/>
                    <a:lumOff val="25000"/>
                  </a:schemeClr>
                </a:solidFill>
              </a:rPr>
              <a:t>外贸名人堂名人</a:t>
            </a:r>
            <a:endParaRPr lang="zh-CN" altLang="en-US"/>
          </a:p>
          <a:p>
            <a:r>
              <a:rPr lang="zh-CN" altLang="en-US"/>
              <a:t>《新外贸情报局》常驻嘉宾</a:t>
            </a:r>
            <a:endParaRPr lang="zh-CN" altLang="en-US"/>
          </a:p>
          <a:p>
            <a:r>
              <a:rPr lang="zh-CN" altLang="en-US">
                <a:solidFill>
                  <a:schemeClr val="accent1">
                    <a:lumMod val="75000"/>
                    <a:lumOff val="25000"/>
                  </a:schemeClr>
                </a:solidFill>
              </a:rPr>
              <a:t>2015-2018 华东师王达人赛导师&amp;评委</a:t>
            </a:r>
            <a:endParaRPr lang="zh-CN" altLang="en-US">
              <a:solidFill>
                <a:schemeClr val="accent1">
                  <a:lumMod val="75000"/>
                  <a:lumOff val="25000"/>
                </a:schemeClr>
              </a:solidFill>
            </a:endParaRPr>
          </a:p>
          <a:p>
            <a:r>
              <a:rPr lang="zh-CN" altLang="en-US"/>
              <a:t>2015/2016连续两届华东大区影响力网商 </a:t>
            </a:r>
            <a:endParaRPr lang="zh-CN" altLang="en-US"/>
          </a:p>
          <a:p>
            <a:r>
              <a:rPr lang="zh-CN" altLang="en-US">
                <a:solidFill>
                  <a:schemeClr val="accent1">
                    <a:lumMod val="75000"/>
                    <a:lumOff val="25000"/>
                  </a:schemeClr>
                </a:solidFill>
              </a:rPr>
              <a:t>P4P最佳讲师、 RFQ全国十佳讲师</a:t>
            </a:r>
            <a:endParaRPr lang="zh-CN" altLang="en-US">
              <a:solidFill>
                <a:schemeClr val="accent1">
                  <a:lumMod val="75000"/>
                  <a:lumOff val="25000"/>
                </a:schemeClr>
              </a:solidFill>
            </a:endParaRPr>
          </a:p>
          <a:p>
            <a:r>
              <a:rPr lang="zh-CN" altLang="en-US"/>
              <a:t>2015-2017年度阿里巴巴讲师突出贡献奖</a:t>
            </a:r>
            <a:endParaRPr lang="zh-CN" altLang="en-US"/>
          </a:p>
          <a:p>
            <a:r>
              <a:rPr lang="zh-CN" altLang="en-US">
                <a:solidFill>
                  <a:schemeClr val="accent1">
                    <a:lumMod val="75000"/>
                    <a:lumOff val="25000"/>
                  </a:schemeClr>
                </a:solidFill>
              </a:rPr>
              <a:t>2017年度全国生态影响力讲师</a:t>
            </a:r>
            <a:endParaRPr lang="zh-CN" altLang="en-US">
              <a:solidFill>
                <a:schemeClr val="accent1">
                  <a:lumMod val="75000"/>
                  <a:lumOff val="25000"/>
                </a:schemeClr>
              </a:solidFill>
            </a:endParaRPr>
          </a:p>
          <a:p>
            <a:r>
              <a:rPr lang="zh-CN" altLang="en-US"/>
              <a:t>2018阿里巴巴全国优秀导师</a:t>
            </a:r>
            <a:endParaRPr lang="zh-CN" altLang="en-US"/>
          </a:p>
          <a:p>
            <a:r>
              <a:rPr lang="en-US" altLang="zh-CN"/>
              <a:t>2020</a:t>
            </a:r>
            <a:r>
              <a:rPr lang="zh-CN" altLang="zh-CN"/>
              <a:t>华东最美传承讲师</a:t>
            </a:r>
            <a:endParaRPr lang="zh-CN" altLang="en-US"/>
          </a:p>
          <a:p>
            <a:r>
              <a:rPr lang="zh-CN" altLang="en-US">
                <a:solidFill>
                  <a:schemeClr val="accent1">
                    <a:lumMod val="75000"/>
                    <a:lumOff val="25000"/>
                  </a:schemeClr>
                </a:solidFill>
              </a:rPr>
              <a:t>连续两年讲课数量和好评率华东大区第一，被评为华东风云讲师</a:t>
            </a:r>
            <a:endParaRPr lang="zh-CN" altLang="en-US">
              <a:solidFill>
                <a:schemeClr val="accent1">
                  <a:lumMod val="75000"/>
                  <a:lumOff val="25000"/>
                </a:schemeClr>
              </a:solidFill>
            </a:endParaRPr>
          </a:p>
          <a:p>
            <a:r>
              <a:rPr lang="zh-CN" altLang="en-US"/>
              <a:t>分享将近200场，覆盖人数超过5万，足迹遍及全国，注重实战，帮助很多外贸企业从小白变成了精英</a:t>
            </a:r>
            <a:endParaRPr lang="zh-CN" altLang="en-US"/>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sz="3200"/>
              <a:t>快速消费品行业外贸特点</a:t>
            </a:r>
            <a:endParaRPr lang="zh-CN" altLang="en-US" sz="3200"/>
          </a:p>
        </p:txBody>
      </p:sp>
      <p:sp>
        <p:nvSpPr>
          <p:cNvPr id="3" name="内容占位符 2"/>
          <p:cNvSpPr>
            <a:spLocks noGrp="1"/>
          </p:cNvSpPr>
          <p:nvPr>
            <p:ph sz="quarter" idx="13"/>
          </p:nvPr>
        </p:nvSpPr>
        <p:spPr/>
        <p:txBody>
          <a:bodyPr/>
          <a:p>
            <a:r>
              <a:rPr lang="zh-CN" altLang="en-US" sz="2400"/>
              <a:t>订单多，但金额小，返单快</a:t>
            </a:r>
            <a:endParaRPr lang="zh-CN" altLang="en-US" sz="2400"/>
          </a:p>
          <a:p>
            <a:endParaRPr lang="zh-CN" altLang="en-US" sz="2400"/>
          </a:p>
          <a:p>
            <a:r>
              <a:rPr lang="zh-CN" altLang="en-US" sz="2400"/>
              <a:t>品牌的影响力强，但是不同品牌的差异度并不大，中小卖家很难打出自己的品牌</a:t>
            </a:r>
            <a:endParaRPr lang="zh-CN" altLang="en-US" sz="2400"/>
          </a:p>
          <a:p>
            <a:endParaRPr lang="zh-CN" altLang="en-US" sz="2400"/>
          </a:p>
          <a:p>
            <a:r>
              <a:rPr lang="zh-CN" altLang="en-US" sz="2400"/>
              <a:t>更注重视觉化营销，下单快，但客户忠诚度不高</a:t>
            </a:r>
            <a:endParaRPr lang="zh-CN" altLang="en-US" sz="2400"/>
          </a:p>
          <a:p>
            <a:endParaRPr lang="zh-CN" altLang="en-US" sz="2400"/>
          </a:p>
          <a:p>
            <a:r>
              <a:rPr lang="zh-CN" altLang="en-US" sz="2400"/>
              <a:t>售后服务必须及时：主要体现在对客户投诉的迅速反馈和有效处理上</a:t>
            </a:r>
            <a:endParaRPr lang="zh-CN" altLang="en-US" sz="2400"/>
          </a:p>
          <a:p>
            <a:endParaRPr lang="zh-CN" altLang="en-US" sz="2400"/>
          </a:p>
          <a:p>
            <a:r>
              <a:rPr lang="zh-CN" altLang="en-US" sz="2400"/>
              <a:t>运费，特别是空运费用对于行业影响非常巨大</a:t>
            </a:r>
            <a:endParaRPr lang="zh-CN" altLang="en-US" sz="2400"/>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快下品更注重让你的产品会说话</a:t>
            </a:r>
            <a:endParaRPr lang="zh-CN"/>
          </a:p>
        </p:txBody>
      </p:sp>
      <p:sp>
        <p:nvSpPr>
          <p:cNvPr id="3" name="内容占位符 2"/>
          <p:cNvSpPr>
            <a:spLocks noGrp="1"/>
          </p:cNvSpPr>
          <p:nvPr>
            <p:ph idx="1"/>
          </p:nvPr>
        </p:nvSpPr>
        <p:spPr>
          <a:xfrm>
            <a:off x="1423907" y="1230689"/>
            <a:ext cx="9293919" cy="3958798"/>
          </a:xfrm>
        </p:spPr>
        <p:txBody>
          <a:bodyPr/>
          <a:p>
            <a:endParaRPr lang="zh-CN" altLang="en-US"/>
          </a:p>
        </p:txBody>
      </p:sp>
      <p:pic>
        <p:nvPicPr>
          <p:cNvPr id="4" name="图片 3"/>
          <p:cNvPicPr>
            <a:picLocks noChangeAspect="1"/>
          </p:cNvPicPr>
          <p:nvPr/>
        </p:nvPicPr>
        <p:blipFill>
          <a:blip r:embed="rId1"/>
          <a:stretch>
            <a:fillRect/>
          </a:stretch>
        </p:blipFill>
        <p:spPr>
          <a:xfrm>
            <a:off x="1266003" y="2340817"/>
            <a:ext cx="3368259" cy="2263999"/>
          </a:xfrm>
          <a:prstGeom prst="rect">
            <a:avLst/>
          </a:prstGeom>
        </p:spPr>
      </p:pic>
      <p:pic>
        <p:nvPicPr>
          <p:cNvPr id="5" name="图片 4"/>
          <p:cNvPicPr>
            <a:picLocks noChangeAspect="1"/>
          </p:cNvPicPr>
          <p:nvPr/>
        </p:nvPicPr>
        <p:blipFill>
          <a:blip r:embed="rId2"/>
          <a:stretch>
            <a:fillRect/>
          </a:stretch>
        </p:blipFill>
        <p:spPr>
          <a:xfrm>
            <a:off x="4634262" y="1230689"/>
            <a:ext cx="3496289" cy="2616082"/>
          </a:xfrm>
          <a:prstGeom prst="rect">
            <a:avLst/>
          </a:prstGeom>
        </p:spPr>
      </p:pic>
      <p:pic>
        <p:nvPicPr>
          <p:cNvPr id="6" name="图片 5"/>
          <p:cNvPicPr>
            <a:picLocks noChangeAspect="1"/>
          </p:cNvPicPr>
          <p:nvPr/>
        </p:nvPicPr>
        <p:blipFill>
          <a:blip r:embed="rId3"/>
          <a:stretch>
            <a:fillRect/>
          </a:stretch>
        </p:blipFill>
        <p:spPr>
          <a:xfrm>
            <a:off x="7912367" y="2340817"/>
            <a:ext cx="3227959" cy="29361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3.破冰----艺术的回复第一封邮件</a:t>
            </a:r>
            <a:endParaRPr lang="zh-CN" altLang="en-US" sz="3600"/>
          </a:p>
        </p:txBody>
      </p:sp>
      <p:sp>
        <p:nvSpPr>
          <p:cNvPr id="3" name="内容占位符 2"/>
          <p:cNvSpPr>
            <a:spLocks noGrp="1"/>
          </p:cNvSpPr>
          <p:nvPr>
            <p:ph sz="quarter" idx="13"/>
          </p:nvPr>
        </p:nvSpPr>
        <p:spPr>
          <a:xfrm>
            <a:off x="384810" y="949325"/>
            <a:ext cx="11522710" cy="4206240"/>
          </a:xfrm>
        </p:spPr>
        <p:txBody>
          <a:bodyPr>
            <a:normAutofit lnSpcReduction="10000"/>
          </a:bodyPr>
          <a:p>
            <a:r>
              <a:rPr lang="zh-CN" altLang="en-US" sz="3600" b="1">
                <a:solidFill>
                  <a:srgbClr val="0066FF"/>
                </a:solidFill>
              </a:rPr>
              <a:t>（1）形式上艺术的回复第一封邮件</a:t>
            </a:r>
            <a:endParaRPr lang="zh-CN" altLang="en-US" sz="3600"/>
          </a:p>
          <a:p>
            <a:r>
              <a:rPr lang="zh-CN" altLang="en-US" sz="3600"/>
              <a:t>A标题涵盖客户需求的产品，并有卖点</a:t>
            </a:r>
            <a:endParaRPr lang="zh-CN" altLang="en-US" sz="3600"/>
          </a:p>
          <a:p>
            <a:endParaRPr lang="zh-CN" altLang="en-US" sz="3600"/>
          </a:p>
          <a:p>
            <a:r>
              <a:rPr lang="zh-CN" altLang="en-US" sz="3600"/>
              <a:t>B邮件签名大气又体现个性</a:t>
            </a:r>
            <a:endParaRPr lang="zh-CN" altLang="en-US" sz="3600"/>
          </a:p>
          <a:p>
            <a:endParaRPr lang="zh-CN" altLang="en-US" sz="3600"/>
          </a:p>
          <a:p>
            <a:r>
              <a:rPr lang="zh-CN" altLang="en-US" sz="3600"/>
              <a:t>C发送时间依据时差</a:t>
            </a:r>
            <a:endParaRPr lang="zh-CN" altLang="en-US" sz="3600"/>
          </a:p>
          <a:p>
            <a:endParaRPr lang="zh-CN" altLang="en-US" sz="3600"/>
          </a:p>
          <a:p>
            <a:endParaRPr lang="zh-CN" altLang="en-US" sz="3600"/>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pic>
        <p:nvPicPr>
          <p:cNvPr id="6" name="图片 5" descr="邮件签名"/>
          <p:cNvPicPr>
            <a:picLocks noChangeAspect="1"/>
          </p:cNvPicPr>
          <p:nvPr/>
        </p:nvPicPr>
        <p:blipFill>
          <a:blip r:embed="rId1"/>
          <a:stretch>
            <a:fillRect/>
          </a:stretch>
        </p:blipFill>
        <p:spPr>
          <a:xfrm>
            <a:off x="6225540" y="2341880"/>
            <a:ext cx="6345555" cy="2900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blinds(horizontal)">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0066FF"/>
                </a:solidFill>
                <a:sym typeface="+mn-ea"/>
              </a:rPr>
              <a:t>（</a:t>
            </a:r>
            <a:r>
              <a:rPr lang="en-US" altLang="zh-CN">
                <a:solidFill>
                  <a:srgbClr val="0066FF"/>
                </a:solidFill>
                <a:sym typeface="+mn-ea"/>
              </a:rPr>
              <a:t>2</a:t>
            </a:r>
            <a:r>
              <a:rPr lang="zh-CN" altLang="en-US">
                <a:solidFill>
                  <a:srgbClr val="0066FF"/>
                </a:solidFill>
                <a:sym typeface="+mn-ea"/>
              </a:rPr>
              <a:t>）采购节期间第一封邮件就 突显自己，利用采购节背书为自己加分</a:t>
            </a:r>
            <a:endParaRPr lang="zh-CN" altLang="en-US"/>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pic>
        <p:nvPicPr>
          <p:cNvPr id="6" name="内容占位符 5"/>
          <p:cNvPicPr>
            <a:picLocks noChangeAspect="1"/>
          </p:cNvPicPr>
          <p:nvPr>
            <p:ph sz="quarter" idx="13"/>
            <p:custDataLst>
              <p:tags r:id="rId1"/>
            </p:custDataLst>
          </p:nvPr>
        </p:nvPicPr>
        <p:blipFill>
          <a:blip r:embed="rId2"/>
          <a:stretch>
            <a:fillRect/>
          </a:stretch>
        </p:blipFill>
        <p:spPr>
          <a:xfrm>
            <a:off x="123190" y="950595"/>
            <a:ext cx="6710680" cy="4206240"/>
          </a:xfrm>
          <a:prstGeom prst="rect">
            <a:avLst/>
          </a:prstGeom>
        </p:spPr>
      </p:pic>
      <p:sp>
        <p:nvSpPr>
          <p:cNvPr id="7" name="文本框 6"/>
          <p:cNvSpPr txBox="1"/>
          <p:nvPr/>
        </p:nvSpPr>
        <p:spPr>
          <a:xfrm>
            <a:off x="7445375" y="1189355"/>
            <a:ext cx="4462145" cy="768350"/>
          </a:xfrm>
          <a:prstGeom prst="rect">
            <a:avLst/>
          </a:prstGeom>
          <a:noFill/>
        </p:spPr>
        <p:txBody>
          <a:bodyPr wrap="square" rtlCol="0">
            <a:spAutoFit/>
          </a:bodyPr>
          <a:p>
            <a:r>
              <a:rPr lang="zh-CN" altLang="en-US" b="1"/>
              <a:t>（</a:t>
            </a:r>
            <a:r>
              <a:rPr lang="en-US" altLang="zh-CN" b="1"/>
              <a:t>1</a:t>
            </a:r>
            <a:r>
              <a:rPr lang="zh-CN" altLang="en-US" b="1"/>
              <a:t>）采购节是经过严格筛选才能入驻（规模、销售额、实体工厂等）</a:t>
            </a:r>
            <a:endParaRPr lang="en-US" altLang="zh-CN" b="1"/>
          </a:p>
        </p:txBody>
      </p:sp>
      <p:sp>
        <p:nvSpPr>
          <p:cNvPr id="8" name="文本框 7"/>
          <p:cNvSpPr txBox="1"/>
          <p:nvPr/>
        </p:nvSpPr>
        <p:spPr>
          <a:xfrm>
            <a:off x="7572375" y="2496185"/>
            <a:ext cx="4462145" cy="768350"/>
          </a:xfrm>
          <a:prstGeom prst="rect">
            <a:avLst/>
          </a:prstGeom>
          <a:noFill/>
        </p:spPr>
        <p:txBody>
          <a:bodyPr wrap="square" rtlCol="0">
            <a:spAutoFit/>
          </a:bodyPr>
          <a:p>
            <a:r>
              <a:rPr lang="zh-CN" altLang="en-US" b="1"/>
              <a:t>（</a:t>
            </a:r>
            <a:r>
              <a:rPr lang="en-US" altLang="zh-CN" b="1"/>
              <a:t>2</a:t>
            </a:r>
            <a:r>
              <a:rPr lang="zh-CN" altLang="en-US" b="1"/>
              <a:t>）采购节是为买家和卖家都背书的，保证双方利益，可放心下单</a:t>
            </a:r>
            <a:endParaRPr lang="en-US" altLang="zh-CN" b="1"/>
          </a:p>
        </p:txBody>
      </p:sp>
      <p:sp>
        <p:nvSpPr>
          <p:cNvPr id="9" name="文本框 8"/>
          <p:cNvSpPr txBox="1"/>
          <p:nvPr/>
        </p:nvSpPr>
        <p:spPr>
          <a:xfrm>
            <a:off x="7572375" y="3728720"/>
            <a:ext cx="4462145" cy="768350"/>
          </a:xfrm>
          <a:prstGeom prst="rect">
            <a:avLst/>
          </a:prstGeom>
          <a:noFill/>
        </p:spPr>
        <p:txBody>
          <a:bodyPr wrap="square" rtlCol="0">
            <a:spAutoFit/>
          </a:bodyPr>
          <a:p>
            <a:r>
              <a:rPr lang="zh-CN" altLang="en-US" b="1"/>
              <a:t>（</a:t>
            </a:r>
            <a:r>
              <a:rPr lang="en-US" altLang="zh-CN" b="1"/>
              <a:t>3</a:t>
            </a:r>
            <a:r>
              <a:rPr lang="zh-CN" altLang="en-US" b="1"/>
              <a:t>）自己公司未采购节做了哪些准备和优惠政策等</a:t>
            </a:r>
            <a:endParaRPr lang="en-US" altLang="zh-CN"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solidFill>
                  <a:srgbClr val="0066FF"/>
                </a:solidFill>
              </a:rPr>
              <a:t>(</a:t>
            </a:r>
            <a:r>
              <a:rPr lang="en-US" altLang="zh-CN" sz="3600">
                <a:solidFill>
                  <a:srgbClr val="0066FF"/>
                </a:solidFill>
              </a:rPr>
              <a:t>3</a:t>
            </a:r>
            <a:r>
              <a:rPr lang="zh-CN" altLang="en-US" sz="3600">
                <a:solidFill>
                  <a:srgbClr val="0066FF"/>
                </a:solidFill>
              </a:rPr>
              <a:t>)内容上艺术的回复第一封邮件，以建材行业为例</a:t>
            </a:r>
            <a:endParaRPr lang="zh-CN" altLang="en-US" sz="3600">
              <a:solidFill>
                <a:srgbClr val="0066FF"/>
              </a:solidFill>
            </a:endParaRPr>
          </a:p>
        </p:txBody>
      </p:sp>
      <p:sp>
        <p:nvSpPr>
          <p:cNvPr id="3" name="内容占位符 2"/>
          <p:cNvSpPr>
            <a:spLocks noGrp="1"/>
          </p:cNvSpPr>
          <p:nvPr>
            <p:ph sz="quarter" idx="13"/>
          </p:nvPr>
        </p:nvSpPr>
        <p:spPr>
          <a:xfrm>
            <a:off x="380365" y="777240"/>
            <a:ext cx="11527155" cy="4206240"/>
          </a:xfrm>
        </p:spPr>
        <p:txBody>
          <a:bodyPr>
            <a:noAutofit/>
          </a:bodyPr>
          <a:p>
            <a:r>
              <a:rPr lang="zh-CN" altLang="en-US" sz="3200" dirty="0">
                <a:latin typeface="Times New Roman" panose="02020603050405020304" pitchFamily="18" charset="0"/>
                <a:ea typeface="宋体" panose="02010600030101010101" pitchFamily="2" charset="-122"/>
                <a:cs typeface="Times New Roman" panose="02020603050405020304" pitchFamily="18" charset="0"/>
                <a:sym typeface="+mn-ea"/>
              </a:rPr>
              <a:t>Hi </a:t>
            </a:r>
            <a:r>
              <a:rPr lang="en-US" altLang="zh-CN" sz="3200" dirty="0">
                <a:latin typeface="Times New Roman" panose="02020603050405020304" pitchFamily="18" charset="0"/>
                <a:ea typeface="宋体" panose="02010600030101010101" pitchFamily="2" charset="-122"/>
                <a:cs typeface="Times New Roman" panose="02020603050405020304" pitchFamily="18" charset="0"/>
                <a:sym typeface="+mn-ea"/>
              </a:rPr>
              <a:t>Martin</a:t>
            </a:r>
            <a:r>
              <a:rPr lang="zh-CN" altLang="en-US" sz="3200" dirty="0">
                <a:latin typeface="Times New Roman" panose="02020603050405020304" pitchFamily="18" charset="0"/>
                <a:ea typeface="宋体" panose="02010600030101010101" pitchFamily="2" charset="-122"/>
                <a:cs typeface="Times New Roman" panose="02020603050405020304" pitchFamily="18" charset="0"/>
                <a:sym typeface="+mn-ea"/>
              </a:rPr>
              <a:t>,</a:t>
            </a:r>
            <a:endParaRPr lang="zh-CN" altLang="en-US" sz="3200"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en-US" sz="3200" dirty="0">
                <a:latin typeface="Times New Roman" panose="02020603050405020304" pitchFamily="18" charset="0"/>
                <a:ea typeface="宋体" panose="02010600030101010101" pitchFamily="2" charset="-122"/>
                <a:cs typeface="Times New Roman" panose="02020603050405020304" pitchFamily="18" charset="0"/>
                <a:sym typeface="+mn-ea"/>
              </a:rPr>
              <a:t>I'm a research scientist at </a:t>
            </a:r>
            <a:r>
              <a:rPr lang="en-US" altLang="zh-CN" sz="32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3200" dirty="0">
                <a:latin typeface="Times New Roman" panose="02020603050405020304" pitchFamily="18" charset="0"/>
                <a:ea typeface="宋体" panose="02010600030101010101" pitchFamily="2" charset="-122"/>
                <a:cs typeface="Times New Roman" panose="02020603050405020304" pitchFamily="18" charset="0"/>
                <a:sym typeface="+mn-ea"/>
              </a:rPr>
              <a:t> Ltd, , New Zealand. I'm working on a prefab industrial factory structure project. </a:t>
            </a:r>
            <a:endParaRPr lang="zh-CN" altLang="en-US" sz="3200"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en-US" sz="3200" dirty="0">
                <a:latin typeface="Times New Roman" panose="02020603050405020304" pitchFamily="18" charset="0"/>
                <a:ea typeface="宋体" panose="02010600030101010101" pitchFamily="2" charset="-122"/>
                <a:cs typeface="Times New Roman" panose="02020603050405020304" pitchFamily="18" charset="0"/>
                <a:sym typeface="+mn-ea"/>
              </a:rPr>
              <a:t>I would like to know the price for OEM acoustics perforated metal ceiling tiles. I am interested in buying 8800 Square Meter/Square Meters. 2' X 2' PERFORATED METAL CEILING WITH ACOUSTICAL</a:t>
            </a:r>
            <a:endParaRPr lang="zh-CN" altLang="en-US" sz="32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a:buNone/>
            </a:pPr>
            <a:r>
              <a:rPr lang="zh-CN" altLang="en-US" sz="3200" dirty="0">
                <a:latin typeface="Times New Roman" panose="02020603050405020304" pitchFamily="18" charset="0"/>
                <a:ea typeface="宋体" panose="02010600030101010101" pitchFamily="2" charset="-122"/>
                <a:cs typeface="Times New Roman" panose="02020603050405020304" pitchFamily="18" charset="0"/>
                <a:sym typeface="+mn-ea"/>
              </a:rPr>
              <a:t>Please provide us with a quotation. </a:t>
            </a:r>
            <a:r>
              <a:rPr lang="en-US" altLang="zh-CN" sz="3200" dirty="0">
                <a:latin typeface="Times New Roman" panose="02020603050405020304" pitchFamily="18" charset="0"/>
                <a:ea typeface="宋体" panose="02010600030101010101" pitchFamily="2" charset="-122"/>
                <a:cs typeface="Times New Roman" panose="02020603050405020304" pitchFamily="18" charset="0"/>
                <a:sym typeface="+mn-ea"/>
              </a:rPr>
              <a:t>My SKYPE ********</a:t>
            </a:r>
            <a:endParaRPr lang="en-US" altLang="zh-CN" sz="32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a:buNone/>
            </a:pPr>
            <a:r>
              <a:rPr lang="zh-CN" altLang="en-US" sz="3200" dirty="0">
                <a:latin typeface="Arial" panose="020B0604020202020204" pitchFamily="34" charset="0"/>
                <a:ea typeface="宋体" panose="02010600030101010101" pitchFamily="2" charset="-122"/>
                <a:sym typeface="+mn-ea"/>
              </a:rPr>
              <a:t>Howard</a:t>
            </a:r>
            <a:endParaRPr lang="zh-CN" altLang="en-US" sz="3200" dirty="0">
              <a:latin typeface="Arial" panose="020B0604020202020204" pitchFamily="34" charset="0"/>
              <a:ea typeface="宋体" panose="02010600030101010101" pitchFamily="2" charset="-122"/>
            </a:endParaRPr>
          </a:p>
          <a:p>
            <a:endParaRPr lang="en-US" altLang="zh-CN" sz="3200" dirty="0">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sp>
        <p:nvSpPr>
          <p:cNvPr id="6" name="矩形 5"/>
          <p:cNvSpPr/>
          <p:nvPr/>
        </p:nvSpPr>
        <p:spPr>
          <a:xfrm>
            <a:off x="9053195" y="3869055"/>
            <a:ext cx="3855720" cy="1198880"/>
          </a:xfrm>
          <a:prstGeom prst="rect">
            <a:avLst/>
          </a:prstGeom>
          <a:noFill/>
          <a:ln>
            <a:noFill/>
          </a:ln>
        </p:spPr>
        <p:txBody>
          <a:bodyPr wrap="none" rtlCol="0" anchor="t">
            <a:spAutoFit/>
          </a:bodyPr>
          <a:p>
            <a:pPr algn="ctr"/>
            <a:r>
              <a:rPr lang="zh-CN" altLang="en-US" sz="7200" b="1">
                <a:ln w="25400">
                  <a:solidFill>
                    <a:srgbClr val="861E1D">
                      <a:alpha val="94000"/>
                    </a:srgbClr>
                  </a:solidFill>
                  <a:prstDash val="solid"/>
                </a:ln>
                <a:gradFill>
                  <a:gsLst>
                    <a:gs pos="0">
                      <a:srgbClr val="FFF9BB"/>
                    </a:gs>
                    <a:gs pos="64000">
                      <a:srgbClr val="FCE95F"/>
                    </a:gs>
                    <a:gs pos="100000">
                      <a:srgbClr val="F8AD1C"/>
                    </a:gs>
                  </a:gsLst>
                  <a:lin ang="5400000"/>
                </a:gradFill>
                <a:effectLst>
                  <a:outerShdw blurRad="177800" dist="12700" dir="10200000" sx="102000" sy="102000" algn="bl" rotWithShape="0">
                    <a:srgbClr val="480F08"/>
                  </a:outerShdw>
                </a:effectLst>
              </a:rPr>
              <a:t>案例分析</a:t>
            </a:r>
            <a:endParaRPr lang="zh-CN" altLang="en-US" sz="7200" b="1">
              <a:ln w="25400">
                <a:solidFill>
                  <a:srgbClr val="861E1D">
                    <a:alpha val="94000"/>
                  </a:srgbClr>
                </a:solidFill>
                <a:prstDash val="solid"/>
              </a:ln>
              <a:gradFill>
                <a:gsLst>
                  <a:gs pos="0">
                    <a:srgbClr val="FFF9BB"/>
                  </a:gs>
                  <a:gs pos="64000">
                    <a:srgbClr val="FCE95F"/>
                  </a:gs>
                  <a:gs pos="100000">
                    <a:srgbClr val="F8AD1C"/>
                  </a:gs>
                </a:gsLst>
                <a:lin ang="5400000"/>
              </a:gradFill>
              <a:effectLst>
                <a:outerShdw blurRad="177800" dist="12700" dir="10200000" sx="102000" sy="102000" algn="bl" rotWithShape="0">
                  <a:srgbClr val="480F08"/>
                </a:outerShdw>
              </a:effectLst>
            </a:endParaRPr>
          </a:p>
        </p:txBody>
      </p:sp>
      <p:sp>
        <p:nvSpPr>
          <p:cNvPr id="7" name="文本框 6"/>
          <p:cNvSpPr txBox="1"/>
          <p:nvPr/>
        </p:nvSpPr>
        <p:spPr>
          <a:xfrm>
            <a:off x="1931670" y="5067935"/>
            <a:ext cx="10257155" cy="521970"/>
          </a:xfrm>
          <a:prstGeom prst="rect">
            <a:avLst/>
          </a:prstGeom>
          <a:noFill/>
        </p:spPr>
        <p:txBody>
          <a:bodyPr wrap="square" rtlCol="0">
            <a:spAutoFit/>
          </a:bodyPr>
          <a:p>
            <a:r>
              <a:rPr lang="zh-CN" altLang="en-US" sz="2800">
                <a:solidFill>
                  <a:srgbClr val="0066FF"/>
                </a:solidFill>
                <a:latin typeface="+mj-ea"/>
                <a:ea typeface="+mj-ea"/>
              </a:rPr>
              <a:t>思考：如果收到下面这封询盘，你会回复哪些信息？</a:t>
            </a:r>
            <a:endParaRPr lang="zh-CN" altLang="en-US" sz="2800">
              <a:solidFill>
                <a:srgbClr val="0066FF"/>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3"/>
          </p:nvPr>
        </p:nvSpPr>
        <p:spPr/>
        <p:txBody>
          <a:bodyPr/>
          <a:p>
            <a:endParaRPr lang="zh-CN" altLang="en-US"/>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sp>
        <p:nvSpPr>
          <p:cNvPr id="20481" name="文本框 1"/>
          <p:cNvSpPr txBox="1"/>
          <p:nvPr/>
        </p:nvSpPr>
        <p:spPr>
          <a:xfrm>
            <a:off x="198120" y="349885"/>
            <a:ext cx="11709400" cy="3169285"/>
          </a:xfrm>
          <a:prstGeom prst="rect">
            <a:avLst/>
          </a:prstGeom>
          <a:noFill/>
          <a:ln w="9525">
            <a:noFill/>
          </a:ln>
        </p:spPr>
        <p:txBody>
          <a:bodyPr wrap="square" anchor="t">
            <a:spAutoFit/>
          </a:bodyPr>
          <a:p>
            <a:r>
              <a:rPr lang="en-US" altLang="zh-CN" sz="3600" b="1" dirty="0">
                <a:solidFill>
                  <a:srgbClr val="FF0000"/>
                </a:solidFill>
                <a:latin typeface="+mj-ea"/>
                <a:ea typeface="+mj-ea"/>
                <a:cs typeface="+mj-ea"/>
              </a:rPr>
              <a:t>A</a:t>
            </a:r>
            <a:r>
              <a:rPr lang="zh-CN" altLang="en-US" sz="3600" b="1" dirty="0">
                <a:solidFill>
                  <a:srgbClr val="FF0000"/>
                </a:solidFill>
                <a:latin typeface="+mj-ea"/>
                <a:ea typeface="+mj-ea"/>
                <a:cs typeface="+mj-ea"/>
              </a:rPr>
              <a:t>公司回复：</a:t>
            </a:r>
            <a:endParaRPr lang="zh-CN" altLang="en-US" sz="3600" b="1" dirty="0">
              <a:solidFill>
                <a:srgbClr val="FF0000"/>
              </a:solidFill>
              <a:latin typeface="+mj-ea"/>
              <a:ea typeface="+mj-ea"/>
              <a:cs typeface="+mj-ea"/>
            </a:endParaRPr>
          </a:p>
          <a:p>
            <a:r>
              <a:rPr lang="zh-CN" altLang="en-US" sz="3600" b="1" dirty="0">
                <a:latin typeface="+mj-ea"/>
                <a:ea typeface="+mj-ea"/>
                <a:cs typeface="+mj-ea"/>
              </a:rPr>
              <a:t>把价格表发给了客户</a:t>
            </a:r>
            <a:endParaRPr lang="en-US" altLang="zh-CN" sz="3600" b="1" dirty="0">
              <a:latin typeface="+mj-ea"/>
              <a:ea typeface="+mj-ea"/>
              <a:cs typeface="+mj-ea"/>
            </a:endParaRPr>
          </a:p>
          <a:p>
            <a:r>
              <a:rPr lang="zh-CN" altLang="en-US" sz="3600" b="1" dirty="0">
                <a:latin typeface="+mj-ea"/>
                <a:ea typeface="+mj-ea"/>
                <a:cs typeface="+mj-ea"/>
              </a:rPr>
              <a:t>告诉客户付款方式、交货期、保修期和免费配件的比例</a:t>
            </a:r>
            <a:endParaRPr lang="zh-CN" altLang="en-US" sz="3600" b="1" dirty="0">
              <a:latin typeface="+mj-ea"/>
              <a:ea typeface="+mj-ea"/>
              <a:cs typeface="+mj-ea"/>
            </a:endParaRPr>
          </a:p>
          <a:p>
            <a:r>
              <a:rPr lang="zh-CN" altLang="en-US" sz="3600" b="1" dirty="0">
                <a:latin typeface="+mj-ea"/>
                <a:ea typeface="+mj-ea"/>
                <a:cs typeface="+mj-ea"/>
              </a:rPr>
              <a:t>有C</a:t>
            </a:r>
            <a:r>
              <a:rPr lang="en-US" altLang="zh-CN" sz="3600" b="1" dirty="0">
                <a:latin typeface="+mj-ea"/>
                <a:ea typeface="+mj-ea"/>
                <a:cs typeface="+mj-ea"/>
              </a:rPr>
              <a:t>E</a:t>
            </a:r>
            <a:r>
              <a:rPr lang="zh-CN" altLang="en-US" sz="3600" b="1" dirty="0">
                <a:latin typeface="+mj-ea"/>
                <a:ea typeface="+mj-ea"/>
                <a:cs typeface="+mj-ea"/>
              </a:rPr>
              <a:t>等证书</a:t>
            </a:r>
            <a:endParaRPr lang="zh-CN" altLang="en-US" sz="3600" b="1" dirty="0">
              <a:latin typeface="+mj-ea"/>
              <a:ea typeface="+mj-ea"/>
              <a:cs typeface="+mj-ea"/>
            </a:endParaRPr>
          </a:p>
          <a:p>
            <a:endParaRPr lang="zh-CN" altLang="en-US" sz="2800" b="1" dirty="0">
              <a:latin typeface="Arial" panose="020B0604020202020204" pitchFamily="34" charset="0"/>
              <a:ea typeface="宋体" panose="02010600030101010101" pitchFamily="2" charset="-122"/>
            </a:endParaRPr>
          </a:p>
          <a:p>
            <a:endParaRPr lang="zh-CN" altLang="en-US" sz="2800" b="1" dirty="0">
              <a:latin typeface="Arial" panose="020B0604020202020204" pitchFamily="34" charset="0"/>
              <a:ea typeface="宋体" panose="02010600030101010101" pitchFamily="2" charset="-122"/>
            </a:endParaRPr>
          </a:p>
        </p:txBody>
      </p:sp>
      <p:sp>
        <p:nvSpPr>
          <p:cNvPr id="6" name="文本框 2"/>
          <p:cNvSpPr txBox="1"/>
          <p:nvPr/>
        </p:nvSpPr>
        <p:spPr>
          <a:xfrm>
            <a:off x="198120" y="2935605"/>
            <a:ext cx="12054205" cy="3230245"/>
          </a:xfrm>
          <a:prstGeom prst="rect">
            <a:avLst/>
          </a:prstGeom>
          <a:noFill/>
          <a:ln w="9525">
            <a:noFill/>
          </a:ln>
        </p:spPr>
        <p:txBody>
          <a:bodyPr wrap="square" anchor="t">
            <a:spAutoFit/>
          </a:bodyPr>
          <a:p>
            <a:r>
              <a:rPr lang="zh-CN" altLang="en-US" sz="3600" b="1" dirty="0">
                <a:solidFill>
                  <a:srgbClr val="FF0000"/>
                </a:solidFill>
                <a:latin typeface="+mn-ea"/>
                <a:ea typeface="+mn-ea"/>
              </a:rPr>
              <a:t>客户一般的反应：</a:t>
            </a:r>
            <a:endParaRPr lang="zh-CN" altLang="en-US" sz="3600" b="1" dirty="0">
              <a:solidFill>
                <a:srgbClr val="FF0000"/>
              </a:solidFill>
              <a:latin typeface="+mn-ea"/>
              <a:ea typeface="+mn-ea"/>
            </a:endParaRPr>
          </a:p>
          <a:p>
            <a:r>
              <a:rPr lang="zh-CN" altLang="en-US" sz="3600" b="1" dirty="0">
                <a:solidFill>
                  <a:srgbClr val="0066FF"/>
                </a:solidFill>
                <a:latin typeface="+mn-ea"/>
                <a:ea typeface="+mn-ea"/>
              </a:rPr>
              <a:t>对于这样的回复，一般会把价格表下载下来保存，用以比较其他公司的价格，该业务员不会给客户留下任何印象，公司的印象也很模糊，客户一般也不会回复，除非后来发现这个价格特别有吸引力</a:t>
            </a:r>
            <a:endParaRPr lang="zh-CN" altLang="en-US" sz="2400" b="1" dirty="0">
              <a:latin typeface="Arial" panose="020B0604020202020204" pitchFamily="34" charset="0"/>
              <a:ea typeface="宋体" panose="02010600030101010101" pitchFamily="2" charset="-122"/>
            </a:endParaRPr>
          </a:p>
          <a:p>
            <a:endParaRPr lang="zh-CN" altLang="en-US" sz="24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100000">
                                          <p:val>
                                            <p:strVal val="#ppt_x"/>
                                          </p:val>
                                        </p:tav>
                                      </p:tavLst>
                                    </p:anim>
                                    <p:anim calcmode="lin" valueType="num">
                                      <p:cBhvr>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additive="base">
                                        <p:cTn id="1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3"/>
          </p:nvPr>
        </p:nvSpPr>
        <p:spPr>
          <a:xfrm>
            <a:off x="488950" y="186690"/>
            <a:ext cx="11215370" cy="5055870"/>
          </a:xfrm>
        </p:spPr>
        <p:txBody>
          <a:bodyPr/>
          <a:p>
            <a:r>
              <a:rPr lang="en-US" altLang="zh-CN" sz="3600" b="1" dirty="0">
                <a:solidFill>
                  <a:srgbClr val="FF0000"/>
                </a:solidFill>
                <a:latin typeface="+mj-ea"/>
                <a:ea typeface="+mj-ea"/>
                <a:cs typeface="+mj-ea"/>
                <a:sym typeface="+mn-ea"/>
              </a:rPr>
              <a:t>B</a:t>
            </a:r>
            <a:r>
              <a:rPr lang="zh-CN" altLang="en-US" sz="3600" b="1" dirty="0">
                <a:solidFill>
                  <a:srgbClr val="FF0000"/>
                </a:solidFill>
                <a:latin typeface="+mj-ea"/>
                <a:ea typeface="+mj-ea"/>
                <a:cs typeface="+mj-ea"/>
                <a:sym typeface="+mn-ea"/>
              </a:rPr>
              <a:t>公司回复：</a:t>
            </a:r>
            <a:endParaRPr lang="zh-CN" altLang="en-US" sz="3600" b="1" dirty="0">
              <a:solidFill>
                <a:srgbClr val="FF0000"/>
              </a:solidFill>
              <a:latin typeface="+mj-ea"/>
              <a:ea typeface="+mj-ea"/>
              <a:cs typeface="+mj-ea"/>
            </a:endParaRPr>
          </a:p>
          <a:p>
            <a:r>
              <a:rPr lang="zh-CN" altLang="en-US" sz="3600" b="1" dirty="0">
                <a:latin typeface="+mj-ea"/>
                <a:ea typeface="+mj-ea"/>
                <a:cs typeface="+mj-ea"/>
                <a:sym typeface="+mn-ea"/>
              </a:rPr>
              <a:t>简洁的介绍了公司情况，有哪些证书</a:t>
            </a:r>
            <a:endParaRPr lang="zh-CN" altLang="en-US" sz="3600" b="1" dirty="0">
              <a:latin typeface="+mj-ea"/>
              <a:ea typeface="+mj-ea"/>
              <a:cs typeface="+mj-ea"/>
            </a:endParaRPr>
          </a:p>
          <a:p>
            <a:r>
              <a:rPr lang="zh-CN" altLang="en-US" sz="3600" b="1" dirty="0">
                <a:latin typeface="+mj-ea"/>
                <a:ea typeface="+mj-ea"/>
                <a:cs typeface="+mj-ea"/>
                <a:sym typeface="+mn-ea"/>
              </a:rPr>
              <a:t>问了客户几个问题，比如：目标市场在哪里，厚度多少，材质如何等。</a:t>
            </a:r>
            <a:endParaRPr lang="zh-CN" altLang="en-US" sz="3600" b="1" dirty="0">
              <a:latin typeface="+mj-ea"/>
              <a:ea typeface="+mj-ea"/>
              <a:cs typeface="+mj-ea"/>
            </a:endParaRPr>
          </a:p>
          <a:p>
            <a:r>
              <a:rPr lang="zh-CN" altLang="en-US" sz="3600" b="1" dirty="0">
                <a:latin typeface="+mj-ea"/>
                <a:ea typeface="+mj-ea"/>
                <a:cs typeface="+mj-ea"/>
                <a:sym typeface="+mn-ea"/>
              </a:rPr>
              <a:t>是否需要证书。</a:t>
            </a:r>
            <a:endParaRPr lang="zh-CN" altLang="en-US" sz="3600">
              <a:latin typeface="+mj-ea"/>
              <a:ea typeface="+mj-ea"/>
              <a:cs typeface="+mj-ea"/>
            </a:endParaRPr>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sp>
        <p:nvSpPr>
          <p:cNvPr id="6" name="文本框 2"/>
          <p:cNvSpPr txBox="1"/>
          <p:nvPr/>
        </p:nvSpPr>
        <p:spPr>
          <a:xfrm>
            <a:off x="580390" y="3077845"/>
            <a:ext cx="11440795" cy="2091690"/>
          </a:xfrm>
          <a:prstGeom prst="rect">
            <a:avLst/>
          </a:prstGeom>
          <a:noFill/>
          <a:ln w="9525">
            <a:noFill/>
          </a:ln>
        </p:spPr>
        <p:txBody>
          <a:bodyPr wrap="square" anchor="t">
            <a:spAutoFit/>
          </a:bodyPr>
          <a:p>
            <a:endParaRPr lang="zh-CN" altLang="en-US" b="1" dirty="0">
              <a:solidFill>
                <a:srgbClr val="FF0000"/>
              </a:solidFill>
              <a:latin typeface="Arial" panose="020B0604020202020204" pitchFamily="34" charset="0"/>
              <a:ea typeface="宋体" panose="02010600030101010101" pitchFamily="2" charset="-122"/>
            </a:endParaRPr>
          </a:p>
          <a:p>
            <a:r>
              <a:rPr lang="zh-CN" altLang="en-US" sz="3600" b="1" dirty="0">
                <a:solidFill>
                  <a:srgbClr val="FF0000"/>
                </a:solidFill>
                <a:latin typeface="+mn-ea"/>
                <a:ea typeface="+mn-ea"/>
              </a:rPr>
              <a:t>客户一般的反应：</a:t>
            </a:r>
            <a:endParaRPr lang="zh-CN" altLang="en-US" sz="3600" b="1" dirty="0">
              <a:solidFill>
                <a:srgbClr val="FF0000"/>
              </a:solidFill>
              <a:latin typeface="+mn-ea"/>
              <a:ea typeface="+mn-ea"/>
            </a:endParaRPr>
          </a:p>
          <a:p>
            <a:r>
              <a:rPr lang="zh-CN" altLang="en-US" sz="3600" b="1" dirty="0">
                <a:solidFill>
                  <a:srgbClr val="0066FF"/>
                </a:solidFill>
                <a:latin typeface="+mn-ea"/>
                <a:ea typeface="+mn-ea"/>
              </a:rPr>
              <a:t>这样的回复通常会被直接删除。</a:t>
            </a:r>
            <a:endParaRPr lang="zh-CN" altLang="en-US" sz="3600" b="1" dirty="0">
              <a:solidFill>
                <a:srgbClr val="0066FF"/>
              </a:solidFill>
              <a:latin typeface="+mn-ea"/>
              <a:ea typeface="+mn-ea"/>
            </a:endParaRPr>
          </a:p>
          <a:p>
            <a:r>
              <a:rPr lang="zh-CN" altLang="en-US" sz="3600" b="1" dirty="0">
                <a:solidFill>
                  <a:srgbClr val="0066FF"/>
                </a:solidFill>
                <a:latin typeface="+mn-ea"/>
                <a:ea typeface="+mn-ea"/>
              </a:rPr>
              <a:t>因为客户严重怀疑这个业务员是否看了询盘，答非所问</a:t>
            </a:r>
            <a:endParaRPr lang="zh-CN" altLang="en-US" sz="36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100000">
                                          <p:val>
                                            <p:strVal val="#ppt_x"/>
                                          </p:val>
                                        </p:tav>
                                      </p:tavLst>
                                    </p:anim>
                                    <p:anim calcmode="lin" valueType="num">
                                      <p:cBhvr>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3"/>
          </p:nvPr>
        </p:nvSpPr>
        <p:spPr>
          <a:xfrm>
            <a:off x="692150" y="182880"/>
            <a:ext cx="11215370" cy="4972685"/>
          </a:xfrm>
        </p:spPr>
        <p:txBody>
          <a:bodyPr/>
          <a:p>
            <a:r>
              <a:rPr lang="en-US" altLang="zh-CN" sz="3600" b="1" dirty="0">
                <a:solidFill>
                  <a:srgbClr val="FF0000"/>
                </a:solidFill>
                <a:latin typeface="+mj-ea"/>
                <a:ea typeface="+mj-ea"/>
                <a:cs typeface="+mj-ea"/>
                <a:sym typeface="+mn-ea"/>
              </a:rPr>
              <a:t>C</a:t>
            </a:r>
            <a:r>
              <a:rPr lang="zh-CN" altLang="en-US" sz="3600" b="1" dirty="0">
                <a:solidFill>
                  <a:srgbClr val="FF0000"/>
                </a:solidFill>
                <a:latin typeface="+mj-ea"/>
                <a:ea typeface="+mj-ea"/>
                <a:cs typeface="+mj-ea"/>
                <a:sym typeface="+mn-ea"/>
              </a:rPr>
              <a:t>公司回复：</a:t>
            </a:r>
            <a:endParaRPr lang="zh-CN" altLang="en-US" sz="3600" b="1" dirty="0">
              <a:solidFill>
                <a:srgbClr val="FF0000"/>
              </a:solidFill>
              <a:latin typeface="+mj-ea"/>
              <a:ea typeface="+mj-ea"/>
              <a:cs typeface="+mj-ea"/>
            </a:endParaRPr>
          </a:p>
          <a:p>
            <a:pPr marL="0" indent="0">
              <a:buNone/>
            </a:pPr>
            <a:r>
              <a:rPr lang="zh-CN" altLang="en-US" sz="3600" dirty="0">
                <a:latin typeface="+mj-ea"/>
                <a:ea typeface="+mj-ea"/>
                <a:cs typeface="+mj-ea"/>
                <a:sym typeface="+mn-ea"/>
              </a:rPr>
              <a:t>简单介绍了公司基本信息和优势；</a:t>
            </a:r>
            <a:endParaRPr lang="zh-CN" altLang="en-US" sz="3600" dirty="0">
              <a:latin typeface="+mj-ea"/>
              <a:ea typeface="+mj-ea"/>
              <a:cs typeface="+mj-ea"/>
            </a:endParaRPr>
          </a:p>
          <a:p>
            <a:r>
              <a:rPr lang="zh-CN" altLang="en-US" sz="3600" dirty="0">
                <a:latin typeface="+mj-ea"/>
                <a:ea typeface="+mj-ea"/>
                <a:cs typeface="+mj-ea"/>
                <a:sym typeface="+mn-ea"/>
              </a:rPr>
              <a:t>介绍了客户感兴趣产品的具体特点和优势，还有售后</a:t>
            </a:r>
            <a:endParaRPr lang="zh-CN" altLang="en-US" sz="3600" dirty="0">
              <a:latin typeface="+mj-ea"/>
              <a:ea typeface="+mj-ea"/>
              <a:cs typeface="+mj-ea"/>
              <a:sym typeface="+mn-ea"/>
            </a:endParaRPr>
          </a:p>
          <a:p>
            <a:r>
              <a:rPr lang="zh-CN" altLang="en-US" sz="3600" dirty="0">
                <a:latin typeface="+mj-ea"/>
                <a:ea typeface="+mj-ea"/>
                <a:cs typeface="+mj-ea"/>
                <a:sym typeface="+mn-ea"/>
              </a:rPr>
              <a:t>问了客户用途以及厚度，以便更好的报价</a:t>
            </a:r>
            <a:endParaRPr lang="zh-CN" altLang="en-US" sz="3600" dirty="0">
              <a:latin typeface="+mj-ea"/>
              <a:ea typeface="+mj-ea"/>
              <a:cs typeface="+mj-ea"/>
            </a:endParaRPr>
          </a:p>
          <a:p>
            <a:r>
              <a:rPr lang="zh-CN" altLang="en-US" sz="3600" dirty="0">
                <a:latin typeface="+mj-ea"/>
                <a:ea typeface="+mj-ea"/>
                <a:cs typeface="+mj-ea"/>
                <a:sym typeface="+mn-ea"/>
              </a:rPr>
              <a:t>客户如果在价格和配置方面有问题可以联系她。</a:t>
            </a:r>
            <a:endParaRPr lang="zh-CN" altLang="en-US" sz="3600" b="1" dirty="0">
              <a:latin typeface="+mj-ea"/>
              <a:ea typeface="+mj-ea"/>
              <a:cs typeface="+mj-ea"/>
            </a:endParaRPr>
          </a:p>
          <a:p>
            <a:endParaRPr lang="zh-CN" altLang="en-US" sz="3600">
              <a:latin typeface="+mj-ea"/>
              <a:ea typeface="+mj-ea"/>
              <a:cs typeface="+mj-ea"/>
            </a:endParaRPr>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sp>
        <p:nvSpPr>
          <p:cNvPr id="6" name="文本框 2"/>
          <p:cNvSpPr txBox="1"/>
          <p:nvPr/>
        </p:nvSpPr>
        <p:spPr>
          <a:xfrm>
            <a:off x="350520" y="3242945"/>
            <a:ext cx="12164695" cy="2306955"/>
          </a:xfrm>
          <a:prstGeom prst="rect">
            <a:avLst/>
          </a:prstGeom>
          <a:noFill/>
          <a:ln w="9525">
            <a:noFill/>
          </a:ln>
        </p:spPr>
        <p:txBody>
          <a:bodyPr wrap="square" anchor="t">
            <a:spAutoFit/>
          </a:bodyPr>
          <a:p>
            <a:r>
              <a:rPr lang="zh-CN" altLang="en-US" sz="3600" b="1" dirty="0">
                <a:solidFill>
                  <a:srgbClr val="FF0000"/>
                </a:solidFill>
                <a:latin typeface="+mn-ea"/>
                <a:ea typeface="+mn-ea"/>
              </a:rPr>
              <a:t>客户一般的反应：</a:t>
            </a:r>
            <a:endParaRPr lang="zh-CN" altLang="en-US" sz="3600" b="1" dirty="0">
              <a:solidFill>
                <a:srgbClr val="FF0000"/>
              </a:solidFill>
              <a:latin typeface="+mn-ea"/>
              <a:ea typeface="+mn-ea"/>
            </a:endParaRPr>
          </a:p>
          <a:p>
            <a:r>
              <a:rPr lang="zh-CN" altLang="en-US" sz="3600" b="1" dirty="0">
                <a:solidFill>
                  <a:srgbClr val="0066FF"/>
                </a:solidFill>
                <a:latin typeface="+mn-ea"/>
                <a:ea typeface="+mn-ea"/>
              </a:rPr>
              <a:t>这样的邮件，会认真看，然后回复业务员，告诉她客户关心的的问题。最后很可能是和这家工厂成交的，因为他们刚好能提供客户需要的款，并了解供应商的情况和产品情况</a:t>
            </a:r>
            <a:endParaRPr lang="zh-CN" altLang="en-US" sz="3600" b="1" dirty="0">
              <a:solidFill>
                <a:srgbClr val="0066FF"/>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100000">
                                          <p:val>
                                            <p:strVal val="#ppt_x"/>
                                          </p:val>
                                        </p:tav>
                                      </p:tavLst>
                                    </p:anim>
                                    <p:anim calcmode="lin" valueType="num">
                                      <p:cBhvr>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3"/>
          </p:nvPr>
        </p:nvSpPr>
        <p:spPr>
          <a:xfrm>
            <a:off x="22225" y="171450"/>
            <a:ext cx="11885295" cy="4984115"/>
          </a:xfrm>
        </p:spPr>
        <p:txBody>
          <a:bodyPr/>
          <a:p>
            <a:r>
              <a:rPr lang="en-US" altLang="zh-CN" sz="3600" dirty="0">
                <a:solidFill>
                  <a:srgbClr val="FF0000"/>
                </a:solidFill>
                <a:latin typeface="+mn-ea"/>
                <a:cs typeface="+mn-ea"/>
                <a:sym typeface="+mn-ea"/>
              </a:rPr>
              <a:t>D</a:t>
            </a:r>
            <a:r>
              <a:rPr lang="zh-CN" altLang="en-US" sz="3600" dirty="0">
                <a:solidFill>
                  <a:srgbClr val="FF0000"/>
                </a:solidFill>
                <a:latin typeface="+mn-ea"/>
                <a:cs typeface="+mn-ea"/>
                <a:sym typeface="+mn-ea"/>
              </a:rPr>
              <a:t>公司回复：</a:t>
            </a:r>
            <a:endParaRPr lang="zh-CN" altLang="en-US" sz="3600" dirty="0">
              <a:solidFill>
                <a:srgbClr val="FF0000"/>
              </a:solidFill>
              <a:latin typeface="+mn-ea"/>
              <a:cs typeface="+mn-ea"/>
            </a:endParaRPr>
          </a:p>
          <a:p>
            <a:pPr marL="0" indent="0">
              <a:buNone/>
            </a:pPr>
            <a:r>
              <a:rPr lang="zh-CN" altLang="en-US" sz="2800" dirty="0">
                <a:latin typeface="+mn-ea"/>
                <a:cs typeface="+mn-ea"/>
                <a:sym typeface="+mn-ea"/>
              </a:rPr>
              <a:t>简单介绍了公司信息和特色</a:t>
            </a:r>
            <a:endParaRPr lang="zh-CN" altLang="en-US" sz="2800" dirty="0">
              <a:latin typeface="+mn-ea"/>
              <a:cs typeface="+mn-ea"/>
            </a:endParaRPr>
          </a:p>
          <a:p>
            <a:r>
              <a:rPr lang="zh-CN" altLang="en-US" sz="2800" dirty="0">
                <a:latin typeface="+mn-ea"/>
                <a:cs typeface="+mn-ea"/>
                <a:sym typeface="+mn-ea"/>
              </a:rPr>
              <a:t>没有一模一样的款，但有相似的款</a:t>
            </a:r>
            <a:endParaRPr lang="zh-CN" altLang="en-US" sz="2800" dirty="0">
              <a:latin typeface="+mn-ea"/>
              <a:cs typeface="+mn-ea"/>
            </a:endParaRPr>
          </a:p>
          <a:p>
            <a:r>
              <a:rPr lang="zh-CN" altLang="en-US" sz="2800" dirty="0">
                <a:latin typeface="+mn-ea"/>
                <a:cs typeface="+mn-ea"/>
                <a:sym typeface="+mn-ea"/>
              </a:rPr>
              <a:t>分别列出他们和客户需求的款的区别，让人看上去一目了然介绍了自己这款产品的具体特点和优势，还有售后。</a:t>
            </a:r>
            <a:endParaRPr lang="zh-CN" altLang="en-US" sz="2800" dirty="0">
              <a:latin typeface="+mn-ea"/>
              <a:cs typeface="+mn-ea"/>
            </a:endParaRPr>
          </a:p>
          <a:p>
            <a:r>
              <a:rPr lang="zh-CN" altLang="en-US" sz="2800" dirty="0">
                <a:latin typeface="+mn-ea"/>
                <a:cs typeface="+mn-ea"/>
                <a:sym typeface="+mn-ea"/>
              </a:rPr>
              <a:t>欢迎客户联系她。</a:t>
            </a:r>
            <a:endParaRPr lang="zh-CN" altLang="en-US" sz="2800">
              <a:latin typeface="+mn-ea"/>
              <a:cs typeface="+mn-ea"/>
            </a:endParaRPr>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sp>
        <p:nvSpPr>
          <p:cNvPr id="6" name="文本框 2"/>
          <p:cNvSpPr txBox="1"/>
          <p:nvPr/>
        </p:nvSpPr>
        <p:spPr>
          <a:xfrm>
            <a:off x="-20320" y="3101340"/>
            <a:ext cx="12774295" cy="2614930"/>
          </a:xfrm>
          <a:prstGeom prst="rect">
            <a:avLst/>
          </a:prstGeom>
          <a:noFill/>
          <a:ln w="9525">
            <a:noFill/>
          </a:ln>
        </p:spPr>
        <p:txBody>
          <a:bodyPr wrap="square" anchor="t">
            <a:spAutoFit/>
          </a:bodyPr>
          <a:p>
            <a:r>
              <a:rPr lang="zh-CN" altLang="en-US" sz="3600" b="1" dirty="0">
                <a:solidFill>
                  <a:srgbClr val="FF0000"/>
                </a:solidFill>
                <a:latin typeface="+mj-ea"/>
                <a:ea typeface="+mj-ea"/>
                <a:sym typeface="宋体" panose="02010600030101010101" pitchFamily="2" charset="-122"/>
              </a:rPr>
              <a:t>客户一般的反应：</a:t>
            </a:r>
            <a:endParaRPr lang="zh-CN" altLang="en-US" b="1" dirty="0">
              <a:solidFill>
                <a:srgbClr val="FF0000"/>
              </a:solidFill>
              <a:latin typeface="Arial" panose="020B0604020202020204" pitchFamily="34" charset="0"/>
              <a:ea typeface="宋体" panose="02010600030101010101" pitchFamily="2" charset="-122"/>
              <a:sym typeface="宋体" panose="02010600030101010101" pitchFamily="2" charset="-122"/>
            </a:endParaRPr>
          </a:p>
          <a:p>
            <a:r>
              <a:rPr lang="zh-CN" altLang="en-US" sz="3200" dirty="0">
                <a:solidFill>
                  <a:srgbClr val="0066FF"/>
                </a:solidFill>
                <a:latin typeface="+mj-ea"/>
                <a:ea typeface="+mj-ea"/>
                <a:sym typeface="宋体" panose="02010600030101010101" pitchFamily="2" charset="-122"/>
              </a:rPr>
              <a:t>对于这种业务员，无论是否能和他们成交，客户都很愿意认识她。因为他不但对自己的产品非常了解，而且认真看了询盘要求，并马上推荐了相似的款。</a:t>
            </a:r>
            <a:endParaRPr lang="zh-CN" altLang="en-US" sz="3200" dirty="0">
              <a:solidFill>
                <a:srgbClr val="0066FF"/>
              </a:solidFill>
              <a:latin typeface="+mj-ea"/>
              <a:ea typeface="+mj-ea"/>
              <a:sym typeface="宋体" panose="02010600030101010101" pitchFamily="2" charset="-122"/>
            </a:endParaRPr>
          </a:p>
          <a:p>
            <a:r>
              <a:rPr lang="zh-CN" altLang="en-US" sz="3200" dirty="0">
                <a:solidFill>
                  <a:srgbClr val="0066FF"/>
                </a:solidFill>
                <a:latin typeface="+mj-ea"/>
                <a:ea typeface="+mj-ea"/>
                <a:sym typeface="宋体" panose="02010600030101010101" pitchFamily="2" charset="-122"/>
              </a:rPr>
              <a:t>所有的买家都喜欢专业而认真的业务员，因为打交道非常省心。</a:t>
            </a:r>
            <a:endParaRPr lang="zh-CN" altLang="en-US" sz="3200" dirty="0">
              <a:solidFill>
                <a:srgbClr val="0066FF"/>
              </a:solidFill>
              <a:latin typeface="+mj-ea"/>
              <a:ea typeface="+mj-ea"/>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z="705" smtClean="0"/>
            </a:fld>
            <a:endParaRPr lang="zh-CN" altLang="en-US" sz="705"/>
          </a:p>
        </p:txBody>
      </p:sp>
      <p:sp>
        <p:nvSpPr>
          <p:cNvPr id="4" name="标题 3"/>
          <p:cNvSpPr>
            <a:spLocks noGrp="1"/>
          </p:cNvSpPr>
          <p:nvPr>
            <p:ph type="title"/>
          </p:nvPr>
        </p:nvSpPr>
        <p:spPr>
          <a:xfrm>
            <a:off x="692429" y="-35559"/>
            <a:ext cx="11215074" cy="864202"/>
          </a:xfrm>
        </p:spPr>
        <p:txBody>
          <a:bodyPr/>
          <a:lstStyle/>
          <a:p>
            <a:r>
              <a:rPr lang="zh-CN" altLang="en-US" sz="3600">
                <a:solidFill>
                  <a:srgbClr val="FF3300"/>
                </a:solidFill>
                <a:sym typeface="+mn-ea"/>
              </a:rPr>
              <a:t>思考总结：</a:t>
            </a:r>
            <a:r>
              <a:rPr lang="zh-CN" altLang="en-US" sz="3600">
                <a:sym typeface="+mn-ea"/>
              </a:rPr>
              <a:t>第一封邮件一般体现哪些内容？</a:t>
            </a:r>
            <a:endParaRPr lang="zh-CN" altLang="en-US" sz="3600" dirty="0"/>
          </a:p>
        </p:txBody>
      </p:sp>
      <p:sp>
        <p:nvSpPr>
          <p:cNvPr id="2" name="矩形 1"/>
          <p:cNvSpPr/>
          <p:nvPr/>
        </p:nvSpPr>
        <p:spPr>
          <a:xfrm>
            <a:off x="3067685" y="1254760"/>
            <a:ext cx="2413635" cy="691515"/>
          </a:xfrm>
          <a:prstGeom prst="rect">
            <a:avLst/>
          </a:prstGeom>
          <a:solidFill>
            <a:srgbClr val="98EAFF">
              <a:alpha val="20000"/>
            </a:srgbClr>
          </a:solidFill>
          <a:ln w="9525" cap="flat">
            <a:noFill/>
            <a:prstDash val="solid"/>
            <a:miter/>
          </a:ln>
        </p:spPr>
        <p:txBody>
          <a:bodyPr rtlCol="0" anchor="ctr"/>
          <a:lstStyle/>
          <a:p>
            <a:pPr algn="l"/>
            <a:r>
              <a:rPr lang="zh-CN" altLang="en-US" sz="3600" dirty="0">
                <a:latin typeface="+mj-ea"/>
                <a:ea typeface="+mj-ea"/>
              </a:rPr>
              <a:t>公司信息</a:t>
            </a:r>
            <a:endParaRPr lang="zh-CN" altLang="en-US" sz="3600" dirty="0">
              <a:latin typeface="+mj-ea"/>
              <a:ea typeface="+mj-ea"/>
            </a:endParaRPr>
          </a:p>
        </p:txBody>
      </p:sp>
      <p:sp>
        <p:nvSpPr>
          <p:cNvPr id="6" name="矩形 5"/>
          <p:cNvSpPr/>
          <p:nvPr/>
        </p:nvSpPr>
        <p:spPr>
          <a:xfrm>
            <a:off x="6504940" y="1254760"/>
            <a:ext cx="2395855" cy="691515"/>
          </a:xfrm>
          <a:prstGeom prst="rect">
            <a:avLst/>
          </a:prstGeom>
          <a:solidFill>
            <a:srgbClr val="98EAFF">
              <a:alpha val="20000"/>
            </a:srgbClr>
          </a:solidFill>
          <a:ln w="9525" cap="flat">
            <a:noFill/>
            <a:prstDash val="solid"/>
            <a:miter/>
          </a:ln>
        </p:spPr>
        <p:txBody>
          <a:bodyPr rtlCol="0" anchor="ctr"/>
          <a:lstStyle/>
          <a:p>
            <a:pPr algn="l"/>
            <a:r>
              <a:rPr lang="zh-CN" altLang="en-US" sz="3600" dirty="0">
                <a:latin typeface="+mj-ea"/>
                <a:ea typeface="+mj-ea"/>
              </a:rPr>
              <a:t>公司优势</a:t>
            </a:r>
            <a:endParaRPr lang="zh-CN" altLang="en-US" sz="3600" dirty="0">
              <a:latin typeface="+mj-ea"/>
              <a:ea typeface="+mj-ea"/>
            </a:endParaRPr>
          </a:p>
        </p:txBody>
      </p:sp>
      <p:sp>
        <p:nvSpPr>
          <p:cNvPr id="7" name="矩形 6"/>
          <p:cNvSpPr/>
          <p:nvPr/>
        </p:nvSpPr>
        <p:spPr>
          <a:xfrm>
            <a:off x="5320997" y="2541398"/>
            <a:ext cx="1485149" cy="691363"/>
          </a:xfrm>
          <a:prstGeom prst="rect">
            <a:avLst/>
          </a:prstGeom>
          <a:solidFill>
            <a:srgbClr val="98EAFF">
              <a:alpha val="20000"/>
            </a:srgbClr>
          </a:solidFill>
          <a:ln w="9525" cap="flat">
            <a:noFill/>
            <a:prstDash val="solid"/>
            <a:miter/>
          </a:ln>
        </p:spPr>
        <p:txBody>
          <a:bodyPr rtlCol="0" anchor="ctr"/>
          <a:lstStyle/>
          <a:p>
            <a:pPr algn="l"/>
            <a:r>
              <a:rPr lang="zh-CN" altLang="en-US" sz="3600" b="1" dirty="0">
                <a:latin typeface="+mn-ea"/>
                <a:ea typeface="+mn-ea"/>
              </a:rPr>
              <a:t>产品</a:t>
            </a:r>
            <a:endParaRPr lang="zh-CN" altLang="en-US" sz="3600" b="1" dirty="0">
              <a:latin typeface="+mn-ea"/>
              <a:ea typeface="+mn-ea"/>
            </a:endParaRPr>
          </a:p>
        </p:txBody>
      </p:sp>
      <p:sp>
        <p:nvSpPr>
          <p:cNvPr id="9" name="矩形 8"/>
          <p:cNvSpPr/>
          <p:nvPr/>
        </p:nvSpPr>
        <p:spPr>
          <a:xfrm>
            <a:off x="2216785" y="3943350"/>
            <a:ext cx="2611755" cy="691515"/>
          </a:xfrm>
          <a:prstGeom prst="rect">
            <a:avLst/>
          </a:prstGeom>
          <a:solidFill>
            <a:srgbClr val="98EAFF">
              <a:alpha val="20000"/>
            </a:srgbClr>
          </a:solidFill>
          <a:ln w="9525" cap="flat">
            <a:noFill/>
            <a:prstDash val="solid"/>
            <a:miter/>
          </a:ln>
        </p:spPr>
        <p:txBody>
          <a:bodyPr rtlCol="0" anchor="ctr"/>
          <a:lstStyle/>
          <a:p>
            <a:pPr algn="l"/>
            <a:r>
              <a:rPr lang="zh-CN" altLang="en-US" sz="3600" dirty="0">
                <a:latin typeface="+mn-ea"/>
                <a:ea typeface="+mn-ea"/>
              </a:rPr>
              <a:t>特点优势</a:t>
            </a:r>
            <a:endParaRPr lang="zh-CN" altLang="en-US" sz="3600" dirty="0">
              <a:latin typeface="+mn-ea"/>
              <a:ea typeface="+mn-ea"/>
            </a:endParaRPr>
          </a:p>
        </p:txBody>
      </p:sp>
      <p:sp>
        <p:nvSpPr>
          <p:cNvPr id="10" name="矩形 9"/>
          <p:cNvSpPr/>
          <p:nvPr/>
        </p:nvSpPr>
        <p:spPr>
          <a:xfrm>
            <a:off x="5231765" y="3943350"/>
            <a:ext cx="2054860" cy="691515"/>
          </a:xfrm>
          <a:prstGeom prst="rect">
            <a:avLst/>
          </a:prstGeom>
          <a:solidFill>
            <a:srgbClr val="98EAFF">
              <a:alpha val="20000"/>
            </a:srgbClr>
          </a:solidFill>
          <a:ln w="9525" cap="flat">
            <a:noFill/>
            <a:prstDash val="solid"/>
            <a:miter/>
          </a:ln>
        </p:spPr>
        <p:txBody>
          <a:bodyPr rtlCol="0" anchor="ctr"/>
          <a:lstStyle/>
          <a:p>
            <a:pPr algn="l"/>
            <a:r>
              <a:rPr lang="zh-CN" altLang="en-US" sz="3600" dirty="0">
                <a:latin typeface="+mn-ea"/>
                <a:ea typeface="+mn-ea"/>
              </a:rPr>
              <a:t>榜样力量</a:t>
            </a:r>
            <a:endParaRPr lang="zh-CN" altLang="en-US" sz="3600" dirty="0">
              <a:latin typeface="+mn-ea"/>
              <a:ea typeface="+mn-ea"/>
            </a:endParaRPr>
          </a:p>
        </p:txBody>
      </p:sp>
      <p:sp>
        <p:nvSpPr>
          <p:cNvPr id="11" name="矩形 10"/>
          <p:cNvSpPr/>
          <p:nvPr/>
        </p:nvSpPr>
        <p:spPr>
          <a:xfrm>
            <a:off x="8177530" y="3960495"/>
            <a:ext cx="2223135" cy="691515"/>
          </a:xfrm>
          <a:prstGeom prst="rect">
            <a:avLst/>
          </a:prstGeom>
          <a:solidFill>
            <a:srgbClr val="98EAFF">
              <a:alpha val="20000"/>
            </a:srgbClr>
          </a:solidFill>
          <a:ln w="9525" cap="flat">
            <a:noFill/>
            <a:prstDash val="solid"/>
            <a:miter/>
          </a:ln>
        </p:spPr>
        <p:txBody>
          <a:bodyPr rtlCol="0" anchor="ctr"/>
          <a:lstStyle/>
          <a:p>
            <a:pPr algn="l"/>
            <a:r>
              <a:rPr lang="zh-CN" altLang="en-US" sz="3600" dirty="0">
                <a:latin typeface="+mn-ea"/>
                <a:ea typeface="+mn-ea"/>
              </a:rPr>
              <a:t>适当提问</a:t>
            </a:r>
            <a:endParaRPr lang="zh-CN" altLang="en-US" sz="3600" dirty="0">
              <a:latin typeface="+mn-ea"/>
              <a:ea typeface="+mn-ea"/>
            </a:endParaRPr>
          </a:p>
        </p:txBody>
      </p:sp>
      <p:cxnSp>
        <p:nvCxnSpPr>
          <p:cNvPr id="16" name="肘形连接符 15"/>
          <p:cNvCxnSpPr>
            <a:stCxn id="6" idx="2"/>
            <a:endCxn id="7" idx="3"/>
          </p:cNvCxnSpPr>
          <p:nvPr/>
        </p:nvCxnSpPr>
        <p:spPr>
          <a:xfrm rot="5400000">
            <a:off x="6784340" y="1968500"/>
            <a:ext cx="941070" cy="89662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p:nvPr/>
        </p:nvCxnSpPr>
        <p:spPr>
          <a:xfrm rot="16200000" flipH="1">
            <a:off x="4530771" y="2086891"/>
            <a:ext cx="1011439" cy="672158"/>
          </a:xfrm>
          <a:prstGeom prst="bentConnector3">
            <a:avLst>
              <a:gd name="adj1" fmla="val 9810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7" idx="2"/>
            <a:endCxn id="9" idx="0"/>
          </p:cNvCxnSpPr>
          <p:nvPr/>
        </p:nvCxnSpPr>
        <p:spPr>
          <a:xfrm rot="5400000">
            <a:off x="4438333" y="2317433"/>
            <a:ext cx="710565" cy="254127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7" idx="2"/>
          </p:cNvCxnSpPr>
          <p:nvPr/>
        </p:nvCxnSpPr>
        <p:spPr>
          <a:xfrm rot="5400000" flipV="1">
            <a:off x="5710555" y="3586480"/>
            <a:ext cx="727710" cy="2032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7" idx="2"/>
            <a:endCxn id="11" idx="0"/>
          </p:cNvCxnSpPr>
          <p:nvPr/>
        </p:nvCxnSpPr>
        <p:spPr>
          <a:xfrm rot="5400000" flipV="1">
            <a:off x="7312978" y="1984058"/>
            <a:ext cx="727710" cy="3225165"/>
          </a:xfrm>
          <a:prstGeom prst="bentConnector3">
            <a:avLst>
              <a:gd name="adj1" fmla="val 49956"/>
            </a:avLst>
          </a:prstGeom>
          <a:ln w="285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你有没有曾经困惑过：</a:t>
            </a:r>
            <a:endParaRPr lang="zh-CN" altLang="en-US" sz="3600"/>
          </a:p>
        </p:txBody>
      </p:sp>
      <p:sp>
        <p:nvSpPr>
          <p:cNvPr id="5" name="灯片编号占位符 4"/>
          <p:cNvSpPr>
            <a:spLocks noGrp="1"/>
          </p:cNvSpPr>
          <p:nvPr>
            <p:ph type="sldNum" sz="quarter" idx="12"/>
          </p:nvPr>
        </p:nvSpPr>
        <p:spPr>
          <a:xfrm>
            <a:off x="8899861" y="5242567"/>
            <a:ext cx="3007642" cy="173379"/>
          </a:xfrm>
        </p:spPr>
        <p:txBody>
          <a:bodyPr/>
          <a:p>
            <a:fld id="{5DD3DB80-B894-403A-B48E-6FDC1A72010E}" type="slidenum">
              <a:rPr lang="zh-CN" altLang="en-US" smtClean="0"/>
            </a:fld>
            <a:endParaRPr lang="zh-CN" altLang="en-US"/>
          </a:p>
        </p:txBody>
      </p:sp>
      <p:pic>
        <p:nvPicPr>
          <p:cNvPr id="6" name="内容占位符 5"/>
          <p:cNvPicPr>
            <a:picLocks noChangeAspect="1"/>
          </p:cNvPicPr>
          <p:nvPr>
            <p:ph sz="quarter" idx="13"/>
          </p:nvPr>
        </p:nvPicPr>
        <p:blipFill>
          <a:blip r:embed="rId1"/>
          <a:stretch>
            <a:fillRect/>
          </a:stretch>
        </p:blipFill>
        <p:spPr>
          <a:xfrm>
            <a:off x="4632960" y="1647190"/>
            <a:ext cx="3143250" cy="2466975"/>
          </a:xfrm>
          <a:prstGeom prst="rect">
            <a:avLst/>
          </a:prstGeom>
        </p:spPr>
      </p:pic>
      <p:sp>
        <p:nvSpPr>
          <p:cNvPr id="7" name="文本框 6"/>
          <p:cNvSpPr txBox="1"/>
          <p:nvPr/>
        </p:nvSpPr>
        <p:spPr>
          <a:xfrm>
            <a:off x="645160" y="1115695"/>
            <a:ext cx="3428365" cy="2306955"/>
          </a:xfrm>
          <a:prstGeom prst="rect">
            <a:avLst/>
          </a:prstGeom>
          <a:solidFill>
            <a:srgbClr val="FFFF00"/>
          </a:solidFill>
        </p:spPr>
        <p:txBody>
          <a:bodyPr wrap="square" rtlCol="0">
            <a:spAutoFit/>
          </a:bodyPr>
          <a:p>
            <a:r>
              <a:rPr lang="zh-CN" altLang="en-US" sz="3600">
                <a:solidFill>
                  <a:srgbClr val="0070C0"/>
                </a:solidFill>
                <a:latin typeface="+mj-ea"/>
                <a:ea typeface="+mj-ea"/>
              </a:rPr>
              <a:t>采购节期间询盘很多，可回复过去，十有八九石沉大海？</a:t>
            </a:r>
            <a:endParaRPr lang="zh-CN" altLang="en-US" sz="3600">
              <a:solidFill>
                <a:srgbClr val="0070C0"/>
              </a:solidFill>
              <a:latin typeface="+mj-ea"/>
              <a:ea typeface="+mj-ea"/>
            </a:endParaRPr>
          </a:p>
        </p:txBody>
      </p:sp>
      <p:sp>
        <p:nvSpPr>
          <p:cNvPr id="8" name="文本框 7"/>
          <p:cNvSpPr txBox="1"/>
          <p:nvPr/>
        </p:nvSpPr>
        <p:spPr>
          <a:xfrm>
            <a:off x="8081010" y="1115695"/>
            <a:ext cx="3428365" cy="2306955"/>
          </a:xfrm>
          <a:prstGeom prst="rect">
            <a:avLst/>
          </a:prstGeom>
          <a:solidFill>
            <a:srgbClr val="FFFF00"/>
          </a:solidFill>
        </p:spPr>
        <p:txBody>
          <a:bodyPr wrap="square" rtlCol="0">
            <a:spAutoFit/>
          </a:bodyPr>
          <a:p>
            <a:r>
              <a:rPr lang="zh-CN" altLang="en-US" sz="3600">
                <a:solidFill>
                  <a:srgbClr val="0070C0"/>
                </a:solidFill>
                <a:latin typeface="+mj-ea"/>
                <a:ea typeface="+mj-ea"/>
              </a:rPr>
              <a:t>很多沟通很好的客户，每次报完价之后，客户就人间蒸发？</a:t>
            </a:r>
            <a:endParaRPr lang="zh-CN" altLang="en-US" sz="3600">
              <a:solidFill>
                <a:srgbClr val="0070C0"/>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3"/>
          </p:nvPr>
        </p:nvSpPr>
        <p:spPr>
          <a:xfrm>
            <a:off x="692150" y="285115"/>
            <a:ext cx="11215370" cy="4870450"/>
          </a:xfrm>
        </p:spPr>
        <p:txBody>
          <a:bodyPr/>
          <a:p>
            <a:endParaRPr lang="zh-CN" altLang="en-US"/>
          </a:p>
          <a:p>
            <a:pPr marL="0" indent="0">
              <a:buNone/>
            </a:pPr>
            <a:endParaRPr lang="zh-CN" altLang="en-US"/>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pic>
        <p:nvPicPr>
          <p:cNvPr id="6" name="图片 5" descr="A000220150318R27PPIC"/>
          <p:cNvPicPr>
            <a:picLocks noChangeAspect="1"/>
          </p:cNvPicPr>
          <p:nvPr/>
        </p:nvPicPr>
        <p:blipFill>
          <a:blip r:embed="rId1"/>
          <a:stretch>
            <a:fillRect/>
          </a:stretch>
        </p:blipFill>
        <p:spPr>
          <a:xfrm>
            <a:off x="1515110" y="2664460"/>
            <a:ext cx="2559050" cy="2985135"/>
          </a:xfrm>
          <a:prstGeom prst="rect">
            <a:avLst/>
          </a:prstGeom>
        </p:spPr>
      </p:pic>
      <p:sp>
        <p:nvSpPr>
          <p:cNvPr id="7" name="云形标注 6"/>
          <p:cNvSpPr/>
          <p:nvPr/>
        </p:nvSpPr>
        <p:spPr>
          <a:xfrm>
            <a:off x="3362325" y="949325"/>
            <a:ext cx="7821295" cy="2282825"/>
          </a:xfrm>
          <a:prstGeom prst="cloudCallout">
            <a:avLst>
              <a:gd name="adj1" fmla="val -48064"/>
              <a:gd name="adj2" fmla="val 4542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925"/>
          </a:p>
        </p:txBody>
      </p:sp>
      <p:sp>
        <p:nvSpPr>
          <p:cNvPr id="8" name="标题 1"/>
          <p:cNvSpPr>
            <a:spLocks noGrp="1"/>
          </p:cNvSpPr>
          <p:nvPr/>
        </p:nvSpPr>
        <p:spPr>
          <a:xfrm>
            <a:off x="620674" y="-10159"/>
            <a:ext cx="11215074" cy="864202"/>
          </a:xfrm>
          <a:prstGeom prst="rect">
            <a:avLst/>
          </a:prstGeom>
        </p:spPr>
        <p:txBody>
          <a:bodyPr vert="horz" lIns="91440" tIns="45720" rIns="91440" bIns="45720" rtlCol="0" anchor="b">
            <a:normAutofit/>
          </a:bodyPr>
          <a:lstStyle>
            <a:lvl1pPr algn="l" defTabSz="767715" rtl="0" eaLnBrk="1" latinLnBrk="0" hangingPunct="1">
              <a:lnSpc>
                <a:spcPct val="90000"/>
              </a:lnSpc>
              <a:spcBef>
                <a:spcPct val="0"/>
              </a:spcBef>
              <a:buNone/>
              <a:defRPr sz="2350" b="1" kern="1200">
                <a:solidFill>
                  <a:schemeClr val="tx1"/>
                </a:solidFill>
                <a:latin typeface="+mj-lt"/>
                <a:ea typeface="+mj-ea"/>
                <a:cs typeface="+mj-cs"/>
              </a:defRPr>
            </a:lvl1pPr>
          </a:lstStyle>
          <a:p>
            <a:endParaRPr lang="zh-CN" altLang="en-US" sz="3600"/>
          </a:p>
        </p:txBody>
      </p:sp>
      <p:sp>
        <p:nvSpPr>
          <p:cNvPr id="9" name="文本框 8"/>
          <p:cNvSpPr txBox="1"/>
          <p:nvPr/>
        </p:nvSpPr>
        <p:spPr>
          <a:xfrm>
            <a:off x="4491355" y="1371600"/>
            <a:ext cx="5757545" cy="953135"/>
          </a:xfrm>
          <a:prstGeom prst="rect">
            <a:avLst/>
          </a:prstGeom>
          <a:noFill/>
        </p:spPr>
        <p:txBody>
          <a:bodyPr wrap="square" rtlCol="0">
            <a:spAutoFit/>
          </a:bodyPr>
          <a:p>
            <a:r>
              <a:rPr lang="zh-CN" altLang="en-US" sz="2800" b="1"/>
              <a:t>思考：想表达的太多，邮件太长，担心客户没耐心看完怎么办？</a:t>
            </a:r>
            <a:endParaRPr lang="zh-CN" altLang="en-US" sz="2800" b="1"/>
          </a:p>
        </p:txBody>
      </p:sp>
      <p:sp>
        <p:nvSpPr>
          <p:cNvPr id="2" name="文本框 1"/>
          <p:cNvSpPr txBox="1"/>
          <p:nvPr/>
        </p:nvSpPr>
        <p:spPr>
          <a:xfrm>
            <a:off x="4491355" y="3636010"/>
            <a:ext cx="7498080" cy="1198880"/>
          </a:xfrm>
          <a:prstGeom prst="rect">
            <a:avLst/>
          </a:prstGeom>
          <a:noFill/>
        </p:spPr>
        <p:txBody>
          <a:bodyPr wrap="none" rtlCol="0">
            <a:spAutoFit/>
          </a:bodyPr>
          <a:p>
            <a:pPr algn="l"/>
            <a:r>
              <a:rPr lang="zh-CN" altLang="en-US" sz="3600" b="1">
                <a:solidFill>
                  <a:srgbClr val="FF3300"/>
                </a:solidFill>
                <a:latin typeface="+mj-ea"/>
                <a:ea typeface="+mj-ea"/>
              </a:rPr>
              <a:t>邮件内容</a:t>
            </a:r>
            <a:r>
              <a:rPr lang="en-US" altLang="zh-CN" sz="3600" b="1">
                <a:solidFill>
                  <a:srgbClr val="FF3300"/>
                </a:solidFill>
                <a:latin typeface="+mj-ea"/>
                <a:ea typeface="+mj-ea"/>
              </a:rPr>
              <a:t>+</a:t>
            </a:r>
            <a:r>
              <a:rPr lang="zh-CN" altLang="en-US" sz="3600" b="1">
                <a:solidFill>
                  <a:srgbClr val="FF3300"/>
                </a:solidFill>
                <a:latin typeface="+mj-ea"/>
                <a:ea typeface="+mj-ea"/>
              </a:rPr>
              <a:t>附件（多为产品介绍）</a:t>
            </a:r>
            <a:endParaRPr lang="zh-CN" altLang="en-US" sz="3600" b="1">
              <a:solidFill>
                <a:srgbClr val="FF3300"/>
              </a:solidFill>
              <a:latin typeface="+mj-ea"/>
              <a:ea typeface="+mj-ea"/>
            </a:endParaRPr>
          </a:p>
          <a:p>
            <a:pPr algn="l"/>
            <a:r>
              <a:rPr lang="zh-CN" altLang="en-US" sz="3600" b="1">
                <a:solidFill>
                  <a:srgbClr val="FF3300"/>
                </a:solidFill>
                <a:latin typeface="+mj-ea"/>
                <a:ea typeface="+mj-ea"/>
              </a:rPr>
              <a:t>图片等附件添加，增加客户实地感受</a:t>
            </a:r>
            <a:endParaRPr lang="zh-CN" altLang="en-US" sz="3600" b="1">
              <a:solidFill>
                <a:srgbClr val="FF3300"/>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sz="quarter" idx="13"/>
          </p:nvPr>
        </p:nvSpPr>
        <p:spPr/>
        <p:txBody>
          <a:bodyPr/>
          <a:p>
            <a:endParaRPr lang="zh-CN" altLang="en-US"/>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sp>
        <p:nvSpPr>
          <p:cNvPr id="6" name="标题 1"/>
          <p:cNvSpPr>
            <a:spLocks noGrp="1"/>
          </p:cNvSpPr>
          <p:nvPr/>
        </p:nvSpPr>
        <p:spPr>
          <a:xfrm>
            <a:off x="779424" y="2285366"/>
            <a:ext cx="11215074" cy="864202"/>
          </a:xfrm>
          <a:prstGeom prst="rect">
            <a:avLst/>
          </a:prstGeom>
        </p:spPr>
        <p:txBody>
          <a:bodyPr vert="horz" lIns="91440" tIns="45720" rIns="91440" bIns="45720" rtlCol="0" anchor="b">
            <a:normAutofit/>
          </a:bodyPr>
          <a:lstStyle>
            <a:lvl1pPr algn="l" defTabSz="767715" rtl="0" eaLnBrk="1" latinLnBrk="0" hangingPunct="1">
              <a:lnSpc>
                <a:spcPct val="90000"/>
              </a:lnSpc>
              <a:spcBef>
                <a:spcPct val="0"/>
              </a:spcBef>
              <a:buNone/>
              <a:defRPr sz="2350" b="1" kern="1200">
                <a:solidFill>
                  <a:schemeClr val="tx1"/>
                </a:solidFill>
                <a:latin typeface="+mj-lt"/>
                <a:ea typeface="+mj-ea"/>
                <a:cs typeface="+mj-cs"/>
              </a:defRPr>
            </a:lvl1pPr>
          </a:lstStyle>
          <a:p>
            <a:pPr algn="ctr"/>
            <a:r>
              <a:rPr lang="zh-CN" altLang="en-US" sz="4800" spc="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rPr>
              <a:t>三、报价技巧，提升成交率</a:t>
            </a:r>
            <a:endParaRPr lang="zh-CN" altLang="en-US" sz="4800" spc="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92429" y="185421"/>
            <a:ext cx="11215074" cy="864202"/>
          </a:xfrm>
        </p:spPr>
        <p:txBody>
          <a:bodyPr/>
          <a:p>
            <a:r>
              <a:rPr lang="zh-CN" altLang="en-US" sz="3600"/>
              <a:t>思考：</a:t>
            </a:r>
            <a:endParaRPr lang="zh-CN" altLang="en-US" sz="360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pic>
        <p:nvPicPr>
          <p:cNvPr id="6" name="内容占位符 5"/>
          <p:cNvPicPr>
            <a:picLocks noChangeAspect="1"/>
          </p:cNvPicPr>
          <p:nvPr>
            <p:ph sz="quarter" idx="13"/>
          </p:nvPr>
        </p:nvPicPr>
        <p:blipFill>
          <a:blip r:embed="rId1"/>
          <a:stretch>
            <a:fillRect/>
          </a:stretch>
        </p:blipFill>
        <p:spPr>
          <a:xfrm>
            <a:off x="3031490" y="1555115"/>
            <a:ext cx="5607685" cy="4206240"/>
          </a:xfrm>
          <a:prstGeom prst="rect">
            <a:avLst/>
          </a:prstGeom>
        </p:spPr>
      </p:pic>
      <p:sp>
        <p:nvSpPr>
          <p:cNvPr id="7" name="文本框 6"/>
          <p:cNvSpPr txBox="1"/>
          <p:nvPr/>
        </p:nvSpPr>
        <p:spPr>
          <a:xfrm>
            <a:off x="2247900" y="185420"/>
            <a:ext cx="6888480" cy="768350"/>
          </a:xfrm>
          <a:prstGeom prst="rect">
            <a:avLst/>
          </a:prstGeom>
          <a:noFill/>
        </p:spPr>
        <p:txBody>
          <a:bodyPr wrap="none" rtlCol="0">
            <a:spAutoFit/>
          </a:bodyPr>
          <a:p>
            <a:r>
              <a:rPr lang="zh-CN" altLang="en-US" sz="4400" b="1">
                <a:solidFill>
                  <a:srgbClr val="0066FF"/>
                </a:solidFill>
                <a:latin typeface="+mj-ea"/>
                <a:ea typeface="+mj-ea"/>
              </a:rPr>
              <a:t>第一封邮件就报价好不好？</a:t>
            </a:r>
            <a:endParaRPr lang="zh-CN" altLang="en-US" sz="4400" b="1">
              <a:solidFill>
                <a:srgbClr val="0066FF"/>
              </a:solidFill>
              <a:latin typeface="+mj-ea"/>
              <a:ea typeface="+mj-ea"/>
            </a:endParaRPr>
          </a:p>
        </p:txBody>
      </p:sp>
      <p:sp>
        <p:nvSpPr>
          <p:cNvPr id="3" name="文本框 2"/>
          <p:cNvSpPr txBox="1"/>
          <p:nvPr/>
        </p:nvSpPr>
        <p:spPr>
          <a:xfrm>
            <a:off x="1078230" y="1091565"/>
            <a:ext cx="8717280" cy="829945"/>
          </a:xfrm>
          <a:prstGeom prst="rect">
            <a:avLst/>
          </a:prstGeom>
          <a:noFill/>
        </p:spPr>
        <p:txBody>
          <a:bodyPr wrap="none" rtlCol="0">
            <a:spAutoFit/>
          </a:bodyPr>
          <a:p>
            <a:r>
              <a:rPr lang="zh-CN" altLang="en-US" sz="2400">
                <a:latin typeface="黑体" panose="02010609060101010101" charset="-122"/>
                <a:ea typeface="黑体" panose="02010609060101010101" charset="-122"/>
              </a:rPr>
              <a:t>大工业产品基本不要第一封邮件就报价，客户表面只看重价格，</a:t>
            </a:r>
            <a:endParaRPr lang="zh-CN" altLang="en-US" sz="2400">
              <a:latin typeface="黑体" panose="02010609060101010101" charset="-122"/>
              <a:ea typeface="黑体" panose="02010609060101010101" charset="-122"/>
            </a:endParaRPr>
          </a:p>
          <a:p>
            <a:r>
              <a:rPr lang="zh-CN" altLang="en-US" sz="2400">
                <a:latin typeface="黑体" panose="02010609060101010101" charset="-122"/>
                <a:ea typeface="黑体" panose="02010609060101010101" charset="-122"/>
              </a:rPr>
              <a:t>         其实非常注重供应商实力和售后</a:t>
            </a:r>
            <a:endParaRPr lang="zh-CN" altLang="en-US" sz="2400">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600"/>
              <a:t>1</a:t>
            </a:r>
            <a:r>
              <a:rPr lang="zh-CN" altLang="en-US" sz="3600"/>
              <a:t>.</a:t>
            </a:r>
            <a:r>
              <a:rPr lang="zh-CN" altLang="en-US" sz="3600">
                <a:sym typeface="+mn-ea"/>
              </a:rPr>
              <a:t>报价一定是建立在对客户尽可能多的了解上</a:t>
            </a:r>
            <a:endParaRPr lang="zh-CN" altLang="en-US" sz="3600"/>
          </a:p>
        </p:txBody>
      </p:sp>
      <p:sp>
        <p:nvSpPr>
          <p:cNvPr id="3" name="内容占位符 2"/>
          <p:cNvSpPr>
            <a:spLocks noGrp="1"/>
          </p:cNvSpPr>
          <p:nvPr>
            <p:ph sz="quarter" idx="13"/>
          </p:nvPr>
        </p:nvSpPr>
        <p:spPr/>
        <p:txBody>
          <a:bodyPr/>
          <a:p>
            <a:r>
              <a:rPr lang="zh-CN" altLang="en-US" sz="3600"/>
              <a:t>A.客户性质影响报价</a:t>
            </a:r>
            <a:r>
              <a:rPr lang="zh-CN" altLang="en-US" sz="3600">
                <a:solidFill>
                  <a:srgbClr val="0066FF"/>
                </a:solidFill>
              </a:rPr>
              <a:t>（贸易商适当低价）</a:t>
            </a:r>
            <a:endParaRPr lang="zh-CN" altLang="en-US" sz="3600"/>
          </a:p>
          <a:p>
            <a:r>
              <a:rPr lang="zh-CN" altLang="en-US" sz="3600"/>
              <a:t>B.阿里注册年限影响报价</a:t>
            </a:r>
            <a:r>
              <a:rPr lang="zh-CN" altLang="en-US" sz="3600">
                <a:solidFill>
                  <a:srgbClr val="0066FF"/>
                </a:solidFill>
              </a:rPr>
              <a:t>（年限越长，报价越低）</a:t>
            </a:r>
            <a:endParaRPr lang="zh-CN" altLang="en-US" sz="3600">
              <a:solidFill>
                <a:srgbClr val="0066FF"/>
              </a:solidFill>
            </a:endParaRPr>
          </a:p>
          <a:p>
            <a:r>
              <a:rPr lang="zh-CN" altLang="en-US" sz="3600"/>
              <a:t>C.通过沟通了解的其他影响报价的因素</a:t>
            </a:r>
            <a:endParaRPr lang="zh-CN" altLang="en-US" sz="3600"/>
          </a:p>
          <a:p>
            <a:pPr marL="0" indent="0">
              <a:buNone/>
            </a:pPr>
            <a:endParaRPr lang="zh-CN" altLang="en-US" sz="360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pic>
        <p:nvPicPr>
          <p:cNvPr id="9" name="内容占位符 8"/>
          <p:cNvPicPr>
            <a:picLocks noChangeAspect="1"/>
          </p:cNvPicPr>
          <p:nvPr>
            <p:ph idx="1"/>
          </p:nvPr>
        </p:nvPicPr>
        <p:blipFill>
          <a:blip r:embed="rId1"/>
          <a:stretch>
            <a:fillRect/>
          </a:stretch>
        </p:blipFill>
        <p:spPr>
          <a:xfrm>
            <a:off x="983615" y="3411855"/>
            <a:ext cx="9537700" cy="23044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ox(in)">
                                      <p:cBhvr>
                                        <p:cTn id="13" dur="20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ox(in)">
                                      <p:cBhvr>
                                        <p:cTn id="18"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6" name="图片 8" descr="1.png"/>
          <p:cNvPicPr>
            <a:picLocks noChangeAspect="1"/>
          </p:cNvPicPr>
          <p:nvPr/>
        </p:nvPicPr>
        <p:blipFill>
          <a:blip r:embed="rId1"/>
          <a:stretch>
            <a:fillRect/>
          </a:stretch>
        </p:blipFill>
        <p:spPr>
          <a:xfrm>
            <a:off x="320040" y="1367790"/>
            <a:ext cx="3812540" cy="4201160"/>
          </a:xfrm>
          <a:prstGeom prst="rect">
            <a:avLst/>
          </a:prstGeom>
          <a:noFill/>
          <a:ln w="9525">
            <a:noFill/>
          </a:ln>
        </p:spPr>
      </p:pic>
      <p:pic>
        <p:nvPicPr>
          <p:cNvPr id="10247" name="图片 9" descr="3.png"/>
          <p:cNvPicPr>
            <a:picLocks noChangeAspect="1"/>
          </p:cNvPicPr>
          <p:nvPr/>
        </p:nvPicPr>
        <p:blipFill>
          <a:blip r:embed="rId2"/>
          <a:stretch>
            <a:fillRect/>
          </a:stretch>
        </p:blipFill>
        <p:spPr>
          <a:xfrm>
            <a:off x="8062595" y="939800"/>
            <a:ext cx="4314825" cy="4629150"/>
          </a:xfrm>
          <a:prstGeom prst="rect">
            <a:avLst/>
          </a:prstGeom>
          <a:noFill/>
          <a:ln w="9525">
            <a:noFill/>
          </a:ln>
        </p:spPr>
      </p:pic>
      <p:sp>
        <p:nvSpPr>
          <p:cNvPr id="2" name="文本框 1"/>
          <p:cNvSpPr txBox="1"/>
          <p:nvPr/>
        </p:nvSpPr>
        <p:spPr>
          <a:xfrm>
            <a:off x="499110" y="-27305"/>
            <a:ext cx="7040880" cy="1198880"/>
          </a:xfrm>
          <a:prstGeom prst="rect">
            <a:avLst/>
          </a:prstGeom>
          <a:noFill/>
        </p:spPr>
        <p:txBody>
          <a:bodyPr wrap="none" rtlCol="0">
            <a:spAutoFit/>
          </a:bodyPr>
          <a:p>
            <a:r>
              <a:rPr lang="zh-CN" altLang="zh-CN" sz="3600" b="1">
                <a:latin typeface="+mj-ea"/>
                <a:ea typeface="+mj-ea"/>
              </a:rPr>
              <a:t>练习：下列两个客户，通过信息，</a:t>
            </a:r>
            <a:endParaRPr lang="zh-CN" altLang="zh-CN" sz="3600" b="1">
              <a:latin typeface="+mj-ea"/>
              <a:ea typeface="+mj-ea"/>
            </a:endParaRPr>
          </a:p>
          <a:p>
            <a:r>
              <a:rPr lang="zh-CN" altLang="zh-CN" sz="3600" b="1">
                <a:latin typeface="+mj-ea"/>
                <a:ea typeface="+mj-ea"/>
              </a:rPr>
              <a:t>觉得哪个是更好的客户？为什么？</a:t>
            </a:r>
            <a:endParaRPr lang="zh-CN" altLang="zh-CN" sz="3600" b="1">
              <a:latin typeface="+mj-ea"/>
              <a:ea typeface="+mj-ea"/>
            </a:endParaRPr>
          </a:p>
        </p:txBody>
      </p:sp>
      <p:sp>
        <p:nvSpPr>
          <p:cNvPr id="4" name="文本框 3"/>
          <p:cNvSpPr txBox="1"/>
          <p:nvPr/>
        </p:nvSpPr>
        <p:spPr>
          <a:xfrm>
            <a:off x="4518025" y="1457325"/>
            <a:ext cx="3150870" cy="2245360"/>
          </a:xfrm>
          <a:prstGeom prst="rect">
            <a:avLst/>
          </a:prstGeom>
          <a:solidFill>
            <a:srgbClr val="FFFF00"/>
          </a:solidFill>
        </p:spPr>
        <p:txBody>
          <a:bodyPr wrap="square" rtlCol="0">
            <a:spAutoFit/>
          </a:bodyPr>
          <a:p>
            <a:r>
              <a:rPr lang="zh-CN" altLang="en-US" sz="2800" b="1">
                <a:solidFill>
                  <a:srgbClr val="0066FF"/>
                </a:solidFill>
                <a:latin typeface="+mj-ea"/>
                <a:ea typeface="+mj-ea"/>
                <a:cs typeface="+mj-ea"/>
              </a:rPr>
              <a:t>左边更好</a:t>
            </a:r>
            <a:endParaRPr lang="zh-CN" altLang="en-US" sz="2800" b="1">
              <a:solidFill>
                <a:srgbClr val="0066FF"/>
              </a:solidFill>
              <a:latin typeface="+mj-ea"/>
              <a:ea typeface="+mj-ea"/>
              <a:cs typeface="+mj-ea"/>
            </a:endParaRPr>
          </a:p>
          <a:p>
            <a:endParaRPr lang="zh-CN" altLang="en-US" sz="2800" b="1">
              <a:solidFill>
                <a:srgbClr val="0066FF"/>
              </a:solidFill>
              <a:latin typeface="+mj-ea"/>
              <a:ea typeface="+mj-ea"/>
              <a:cs typeface="+mj-ea"/>
            </a:endParaRPr>
          </a:p>
          <a:p>
            <a:r>
              <a:rPr lang="zh-CN" altLang="en-US" sz="2800" b="1">
                <a:solidFill>
                  <a:srgbClr val="0066FF"/>
                </a:solidFill>
                <a:latin typeface="+mj-ea"/>
                <a:ea typeface="+mj-ea"/>
                <a:cs typeface="+mj-ea"/>
              </a:rPr>
              <a:t>从客户基本信息，蓝标，邮箱后缀，</a:t>
            </a:r>
            <a:r>
              <a:rPr lang="en-US" altLang="zh-CN" sz="2800" b="1">
                <a:solidFill>
                  <a:srgbClr val="0066FF"/>
                </a:solidFill>
                <a:latin typeface="+mj-ea"/>
                <a:ea typeface="+mj-ea"/>
                <a:cs typeface="+mj-ea"/>
              </a:rPr>
              <a:t>90</a:t>
            </a:r>
            <a:r>
              <a:rPr lang="zh-CN" altLang="en-US" sz="2800" b="1">
                <a:solidFill>
                  <a:srgbClr val="0066FF"/>
                </a:solidFill>
                <a:latin typeface="+mj-ea"/>
                <a:ea typeface="+mj-ea"/>
                <a:cs typeface="+mj-ea"/>
              </a:rPr>
              <a:t>天行为数据看出</a:t>
            </a:r>
            <a:endParaRPr lang="zh-CN" altLang="en-US" sz="2800" b="1">
              <a:solidFill>
                <a:srgbClr val="0066FF"/>
              </a:solidFill>
              <a:latin typeface="+mj-ea"/>
              <a:ea typeface="+mj-ea"/>
              <a:cs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6"/>
                                        </p:tgtEl>
                                        <p:attrNameLst>
                                          <p:attrName>style.visibility</p:attrName>
                                        </p:attrNameLst>
                                      </p:cBhvr>
                                      <p:to>
                                        <p:strVal val="visible"/>
                                      </p:to>
                                    </p:set>
                                    <p:anim calcmode="lin" valueType="num">
                                      <p:cBhvr>
                                        <p:cTn id="7" dur="500" fill="hold"/>
                                        <p:tgtEl>
                                          <p:spTgt spid="10246"/>
                                        </p:tgtEl>
                                        <p:attrNameLst>
                                          <p:attrName>ppt_x</p:attrName>
                                        </p:attrNameLst>
                                      </p:cBhvr>
                                      <p:tavLst>
                                        <p:tav tm="0">
                                          <p:val>
                                            <p:strVal val="#ppt_x"/>
                                          </p:val>
                                        </p:tav>
                                        <p:tav tm="100000">
                                          <p:val>
                                            <p:strVal val="#ppt_x"/>
                                          </p:val>
                                        </p:tav>
                                      </p:tavLst>
                                    </p:anim>
                                    <p:anim calcmode="lin" valueType="num">
                                      <p:cBhvr>
                                        <p:cTn id="8" dur="500" fill="hold"/>
                                        <p:tgtEl>
                                          <p:spTgt spid="1024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47"/>
                                        </p:tgtEl>
                                        <p:attrNameLst>
                                          <p:attrName>style.visibility</p:attrName>
                                        </p:attrNameLst>
                                      </p:cBhvr>
                                      <p:to>
                                        <p:strVal val="visible"/>
                                      </p:to>
                                    </p:set>
                                    <p:anim calcmode="lin" valueType="num">
                                      <p:cBhvr>
                                        <p:cTn id="11" dur="500" fill="hold"/>
                                        <p:tgtEl>
                                          <p:spTgt spid="10247"/>
                                        </p:tgtEl>
                                        <p:attrNameLst>
                                          <p:attrName>ppt_x</p:attrName>
                                        </p:attrNameLst>
                                      </p:cBhvr>
                                      <p:tavLst>
                                        <p:tav tm="0">
                                          <p:val>
                                            <p:strVal val="#ppt_x"/>
                                          </p:val>
                                        </p:tav>
                                        <p:tav tm="100000">
                                          <p:val>
                                            <p:strVal val="#ppt_x"/>
                                          </p:val>
                                        </p:tav>
                                      </p:tavLst>
                                    </p:anim>
                                    <p:anim calcmode="lin" valueType="num">
                                      <p:cBhvr>
                                        <p:cTn id="12" dur="500" fill="hold"/>
                                        <p:tgtEl>
                                          <p:spTgt spid="1024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69" name="内容占位符 3" descr="2.png"/>
          <p:cNvPicPr>
            <a:picLocks noGrp="1" noChangeAspect="1"/>
          </p:cNvPicPr>
          <p:nvPr>
            <p:ph idx="4294967295"/>
          </p:nvPr>
        </p:nvPicPr>
        <p:blipFill>
          <a:blip r:embed="rId1"/>
          <a:stretch>
            <a:fillRect/>
          </a:stretch>
        </p:blipFill>
        <p:spPr>
          <a:xfrm>
            <a:off x="795655" y="165100"/>
            <a:ext cx="10243820" cy="5048885"/>
          </a:xfrm>
        </p:spPr>
      </p:pic>
      <p:sp>
        <p:nvSpPr>
          <p:cNvPr id="2" name="矩形 1"/>
          <p:cNvSpPr/>
          <p:nvPr/>
        </p:nvSpPr>
        <p:spPr>
          <a:xfrm>
            <a:off x="828675" y="1296670"/>
            <a:ext cx="1440180" cy="215900"/>
          </a:xfrm>
          <a:prstGeom prst="rect">
            <a:avLst/>
          </a:prstGeom>
          <a:solidFill>
            <a:srgbClr val="98EAFF">
              <a:alpha val="20000"/>
            </a:srgbClr>
          </a:solidFill>
          <a:ln w="9525" cap="flat">
            <a:noFill/>
            <a:prstDash val="solid"/>
            <a:miter/>
          </a:ln>
        </p:spPr>
        <p:txBody>
          <a:bodyPr rtlCol="0" anchor="ctr"/>
          <a:p>
            <a:pPr algn="l"/>
            <a:endParaRPr lang="zh-CN" altLang="en-US" dirty="0"/>
          </a:p>
        </p:txBody>
      </p:sp>
      <p:sp>
        <p:nvSpPr>
          <p:cNvPr id="3" name="矩形 2"/>
          <p:cNvSpPr/>
          <p:nvPr/>
        </p:nvSpPr>
        <p:spPr>
          <a:xfrm>
            <a:off x="3132455" y="3888740"/>
            <a:ext cx="8568690" cy="1296035"/>
          </a:xfrm>
          <a:prstGeom prst="rect">
            <a:avLst/>
          </a:prstGeom>
          <a:solidFill>
            <a:srgbClr val="98EAFF">
              <a:alpha val="20000"/>
            </a:srgbClr>
          </a:solidFill>
          <a:ln w="9525" cap="flat">
            <a:noFill/>
            <a:prstDash val="solid"/>
            <a:miter/>
          </a:ln>
        </p:spPr>
        <p:txBody>
          <a:bodyPr rtlCol="0" anchor="ctr"/>
          <a:p>
            <a:pPr algn="l"/>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600">
                <a:sym typeface="+mn-ea"/>
              </a:rPr>
              <a:t>2.</a:t>
            </a:r>
            <a:r>
              <a:rPr lang="zh-CN" altLang="en-US" sz="3600">
                <a:sym typeface="+mn-ea"/>
              </a:rPr>
              <a:t>针对不同的客户有的放矢的对待</a:t>
            </a:r>
            <a:endParaRPr lang="zh-CN" altLang="en-US" sz="3600">
              <a:sym typeface="+mn-ea"/>
            </a:endParaRPr>
          </a:p>
        </p:txBody>
      </p:sp>
      <p:sp>
        <p:nvSpPr>
          <p:cNvPr id="3" name="内容占位符 2"/>
          <p:cNvSpPr>
            <a:spLocks noGrp="1"/>
          </p:cNvSpPr>
          <p:nvPr>
            <p:ph sz="quarter" idx="13"/>
          </p:nvPr>
        </p:nvSpPr>
        <p:spPr/>
        <p:txBody>
          <a:bodyPr>
            <a:normAutofit lnSpcReduction="10000"/>
          </a:bodyPr>
          <a:p>
            <a:r>
              <a:rPr lang="zh-CN" altLang="en-US" sz="3600" b="1"/>
              <a:t>（</a:t>
            </a:r>
            <a:r>
              <a:rPr lang="en-US" altLang="zh-CN" sz="3600" b="1"/>
              <a:t>1</a:t>
            </a:r>
            <a:r>
              <a:rPr lang="zh-CN" altLang="en-US" sz="3600" b="1"/>
              <a:t>）</a:t>
            </a:r>
            <a:r>
              <a:rPr lang="en-US" altLang="zh-CN" sz="3600">
                <a:sym typeface="+mn-ea"/>
              </a:rPr>
              <a:t>RTS </a:t>
            </a:r>
            <a:r>
              <a:rPr lang="zh-CN" altLang="en-US" sz="3600">
                <a:sym typeface="+mn-ea"/>
              </a:rPr>
              <a:t>和一口价产品，程序化处理</a:t>
            </a:r>
            <a:endParaRPr lang="zh-CN" altLang="en-US" sz="3600" b="1"/>
          </a:p>
          <a:p>
            <a:pPr marL="0" indent="0">
              <a:buNone/>
            </a:pPr>
            <a:endParaRPr lang="zh-CN" altLang="en-US" sz="3600"/>
          </a:p>
          <a:p>
            <a:r>
              <a:rPr lang="zh-CN" altLang="en-US" sz="3600">
                <a:solidFill>
                  <a:schemeClr val="accent1">
                    <a:lumMod val="50000"/>
                    <a:lumOff val="50000"/>
                  </a:schemeClr>
                </a:solidFill>
              </a:rPr>
              <a:t>A.制作常用问题手册，标准化快速回复</a:t>
            </a:r>
            <a:endParaRPr lang="zh-CN" altLang="en-US" sz="3600">
              <a:solidFill>
                <a:schemeClr val="accent1">
                  <a:lumMod val="50000"/>
                  <a:lumOff val="50000"/>
                </a:schemeClr>
              </a:solidFill>
            </a:endParaRPr>
          </a:p>
          <a:p>
            <a:endParaRPr lang="zh-CN" altLang="en-US" sz="3600">
              <a:solidFill>
                <a:schemeClr val="accent1">
                  <a:lumMod val="50000"/>
                  <a:lumOff val="50000"/>
                </a:schemeClr>
              </a:solidFill>
            </a:endParaRPr>
          </a:p>
          <a:p>
            <a:endParaRPr lang="zh-CN" altLang="en-US" sz="3600">
              <a:solidFill>
                <a:schemeClr val="accent1">
                  <a:lumMod val="50000"/>
                  <a:lumOff val="50000"/>
                </a:schemeClr>
              </a:solidFill>
            </a:endParaRPr>
          </a:p>
          <a:p>
            <a:r>
              <a:rPr lang="zh-CN" altLang="en-US" sz="3600">
                <a:solidFill>
                  <a:schemeClr val="accent1">
                    <a:lumMod val="50000"/>
                    <a:lumOff val="50000"/>
                  </a:schemeClr>
                </a:solidFill>
              </a:rPr>
              <a:t>B.阶梯式报价模板在手，吸引客户改变采购数量</a:t>
            </a:r>
            <a:endParaRPr lang="zh-CN" altLang="en-US" sz="3600">
              <a:solidFill>
                <a:schemeClr val="accent1">
                  <a:lumMod val="50000"/>
                  <a:lumOff val="50000"/>
                </a:schemeClr>
              </a:solidFill>
            </a:endParaRPr>
          </a:p>
          <a:p>
            <a:endParaRPr lang="zh-CN" altLang="en-US" sz="3600">
              <a:solidFill>
                <a:schemeClr val="accent1">
                  <a:lumMod val="50000"/>
                  <a:lumOff val="50000"/>
                </a:schemeClr>
              </a:solidFill>
            </a:endParaRPr>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9385935" y="0"/>
            <a:ext cx="3075940" cy="3612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500"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500"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500" fill="hold">
                                          <p:stCondLst>
                                            <p:cond delay="0"/>
                                          </p:stCondLst>
                                        </p:cTn>
                                        <p:tgtEl>
                                          <p:spTgt spid="3">
                                            <p:txEl>
                                              <p:pRg st="5" end="5"/>
                                            </p:txEl>
                                          </p:spTgt>
                                        </p:tgtEl>
                                        <p:attrNameLst>
                                          <p:attrName>style.visibility</p:attrName>
                                        </p:attrNameLst>
                                      </p:cBhvr>
                                      <p:to>
                                        <p:strVal val="visible"/>
                                      </p:to>
                                    </p:set>
                                    <p:animEffect transition="in" filter="strips(downLeft)">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a:t>
            </a:r>
            <a:r>
              <a:rPr lang="en-US" altLang="zh-CN"/>
              <a:t>2</a:t>
            </a:r>
            <a:r>
              <a:rPr lang="zh-CN" altLang="en-US"/>
              <a:t>）</a:t>
            </a:r>
            <a:r>
              <a:rPr lang="en-US" altLang="zh-CN"/>
              <a:t>针对一上来就要PRICE LIST 的</a:t>
            </a:r>
            <a:r>
              <a:rPr lang="zh-CN" altLang="en-US"/>
              <a:t>客户</a:t>
            </a:r>
            <a:endParaRPr lang="zh-CN" altLang="en-US"/>
          </a:p>
        </p:txBody>
      </p:sp>
      <p:sp>
        <p:nvSpPr>
          <p:cNvPr id="3" name="内容占位符 2"/>
          <p:cNvSpPr>
            <a:spLocks noGrp="1"/>
          </p:cNvSpPr>
          <p:nvPr>
            <p:ph sz="quarter" idx="13"/>
          </p:nvPr>
        </p:nvSpPr>
        <p:spPr/>
        <p:txBody>
          <a:bodyPr/>
          <a:p>
            <a:pPr marL="0" indent="0">
              <a:buNone/>
            </a:pPr>
            <a:endParaRPr lang="zh-CN" altLang="en-US" sz="2400"/>
          </a:p>
          <a:p>
            <a:pPr marL="0" indent="0">
              <a:buNone/>
            </a:pPr>
            <a:r>
              <a:rPr lang="zh-CN" altLang="en-US" sz="2400">
                <a:solidFill>
                  <a:schemeClr val="accent1">
                    <a:lumMod val="50000"/>
                    <a:lumOff val="50000"/>
                  </a:schemeClr>
                </a:solidFill>
              </a:rPr>
              <a:t>一定查看客户背景，不做无谓的报价</a:t>
            </a:r>
            <a:endParaRPr lang="zh-CN" altLang="en-US" sz="2400">
              <a:solidFill>
                <a:schemeClr val="accent1">
                  <a:lumMod val="50000"/>
                  <a:lumOff val="50000"/>
                </a:schemeClr>
              </a:solidFill>
            </a:endParaRPr>
          </a:p>
          <a:p>
            <a:pPr marL="0" indent="0">
              <a:buNone/>
            </a:pPr>
            <a:endParaRPr lang="zh-CN" altLang="en-US" sz="2400">
              <a:solidFill>
                <a:schemeClr val="accent1">
                  <a:lumMod val="50000"/>
                  <a:lumOff val="50000"/>
                </a:schemeClr>
              </a:solidFill>
            </a:endParaRPr>
          </a:p>
          <a:p>
            <a:pPr marL="0" indent="0">
              <a:buNone/>
            </a:pPr>
            <a:r>
              <a:rPr lang="zh-CN" altLang="en-US" sz="2400">
                <a:solidFill>
                  <a:schemeClr val="accent1">
                    <a:lumMod val="50000"/>
                    <a:lumOff val="50000"/>
                  </a:schemeClr>
                </a:solidFill>
              </a:rPr>
              <a:t>准备一个主营产品常规报价单，有MOQ， 和你的电子样册一起发过去</a:t>
            </a:r>
            <a:endParaRPr lang="zh-CN" altLang="en-US" sz="2400">
              <a:solidFill>
                <a:schemeClr val="accent1">
                  <a:lumMod val="50000"/>
                  <a:lumOff val="50000"/>
                </a:schemeClr>
              </a:solidFill>
            </a:endParaRPr>
          </a:p>
          <a:p>
            <a:pPr marL="0" indent="0">
              <a:buNone/>
            </a:pPr>
            <a:endParaRPr lang="zh-CN" altLang="en-US" sz="2400">
              <a:solidFill>
                <a:schemeClr val="accent1">
                  <a:lumMod val="50000"/>
                  <a:lumOff val="50000"/>
                </a:schemeClr>
              </a:solidFill>
            </a:endParaRPr>
          </a:p>
          <a:p>
            <a:pPr marL="0" indent="0">
              <a:buNone/>
            </a:pPr>
            <a:endParaRPr lang="zh-CN" altLang="en-US" sz="2400">
              <a:solidFill>
                <a:schemeClr val="accent1">
                  <a:lumMod val="50000"/>
                  <a:lumOff val="50000"/>
                </a:schemeClr>
              </a:solidFill>
            </a:endParaRPr>
          </a:p>
          <a:p>
            <a:pPr marL="0" indent="0">
              <a:buNone/>
            </a:pPr>
            <a:r>
              <a:rPr lang="zh-CN" altLang="en-US" sz="2400">
                <a:solidFill>
                  <a:schemeClr val="accent1">
                    <a:lumMod val="50000"/>
                    <a:lumOff val="50000"/>
                  </a:schemeClr>
                </a:solidFill>
              </a:rPr>
              <a:t>或者第一次发个样册过去，试探，然后假如还想跟进就发常规报价单子</a:t>
            </a:r>
            <a:endParaRPr lang="zh-CN" altLang="en-US" sz="2400">
              <a:solidFill>
                <a:schemeClr val="accent1">
                  <a:lumMod val="50000"/>
                  <a:lumOff val="50000"/>
                </a:schemeClr>
              </a:solidFill>
            </a:endParaRPr>
          </a:p>
          <a:p>
            <a:pPr marL="0" indent="0">
              <a:buNone/>
            </a:pPr>
            <a:endParaRPr lang="zh-CN" altLang="en-US" sz="2400">
              <a:solidFill>
                <a:schemeClr val="accent1">
                  <a:lumMod val="50000"/>
                  <a:lumOff val="50000"/>
                </a:schemeClr>
              </a:solidFill>
            </a:endParaRPr>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a:t>
            </a:r>
            <a:r>
              <a:rPr lang="en-US" altLang="zh-CN"/>
              <a:t>3</a:t>
            </a:r>
            <a:r>
              <a:rPr lang="zh-CN" altLang="en-US"/>
              <a:t>）针对样单客户</a:t>
            </a:r>
            <a:endParaRPr lang="zh-CN" altLang="en-US"/>
          </a:p>
        </p:txBody>
      </p:sp>
      <p:sp>
        <p:nvSpPr>
          <p:cNvPr id="3" name="内容占位符 2"/>
          <p:cNvSpPr>
            <a:spLocks noGrp="1"/>
          </p:cNvSpPr>
          <p:nvPr>
            <p:ph sz="quarter" idx="13"/>
          </p:nvPr>
        </p:nvSpPr>
        <p:spPr/>
        <p:txBody>
          <a:bodyPr/>
          <a:p>
            <a:r>
              <a:rPr lang="zh-CN" altLang="en-US" sz="3200">
                <a:solidFill>
                  <a:schemeClr val="accent1">
                    <a:lumMod val="50000"/>
                    <a:lumOff val="50000"/>
                  </a:schemeClr>
                </a:solidFill>
              </a:rPr>
              <a:t>一般样品免费，运费需客户承担</a:t>
            </a:r>
            <a:endParaRPr lang="zh-CN" altLang="en-US" sz="3200">
              <a:solidFill>
                <a:schemeClr val="accent1">
                  <a:lumMod val="50000"/>
                  <a:lumOff val="50000"/>
                </a:schemeClr>
              </a:solidFill>
            </a:endParaRPr>
          </a:p>
          <a:p>
            <a:endParaRPr lang="zh-CN" altLang="en-US" sz="3200">
              <a:solidFill>
                <a:schemeClr val="accent1">
                  <a:lumMod val="50000"/>
                  <a:lumOff val="50000"/>
                </a:schemeClr>
              </a:solidFill>
            </a:endParaRPr>
          </a:p>
          <a:p>
            <a:r>
              <a:rPr lang="zh-CN" altLang="en-US" sz="3200">
                <a:solidFill>
                  <a:schemeClr val="accent1">
                    <a:lumMod val="50000"/>
                    <a:lumOff val="50000"/>
                  </a:schemeClr>
                </a:solidFill>
              </a:rPr>
              <a:t>但不要太随便的就发样品</a:t>
            </a:r>
            <a:endParaRPr lang="zh-CN" altLang="en-US" sz="3200">
              <a:solidFill>
                <a:schemeClr val="accent1">
                  <a:lumMod val="50000"/>
                  <a:lumOff val="50000"/>
                </a:schemeClr>
              </a:solidFill>
            </a:endParaRPr>
          </a:p>
          <a:p>
            <a:endParaRPr lang="zh-CN" altLang="en-US" sz="3200">
              <a:solidFill>
                <a:schemeClr val="accent1">
                  <a:lumMod val="50000"/>
                  <a:lumOff val="50000"/>
                </a:schemeClr>
              </a:solidFill>
            </a:endParaRPr>
          </a:p>
          <a:p>
            <a:endParaRPr lang="zh-CN" altLang="en-US" sz="3200">
              <a:solidFill>
                <a:schemeClr val="accent1">
                  <a:lumMod val="50000"/>
                  <a:lumOff val="50000"/>
                </a:schemeClr>
              </a:solidFill>
            </a:endParaRPr>
          </a:p>
          <a:p>
            <a:r>
              <a:rPr lang="zh-CN" altLang="en-US" sz="3200">
                <a:solidFill>
                  <a:schemeClr val="accent1">
                    <a:lumMod val="50000"/>
                    <a:lumOff val="50000"/>
                  </a:schemeClr>
                </a:solidFill>
              </a:rPr>
              <a:t>可以下单后减免客户前面所处费用</a:t>
            </a:r>
            <a:endParaRPr lang="zh-CN" altLang="en-US" sz="3200">
              <a:solidFill>
                <a:schemeClr val="accent1">
                  <a:lumMod val="50000"/>
                  <a:lumOff val="50000"/>
                </a:schemeClr>
              </a:solidFill>
            </a:endParaRPr>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a:t>
            </a:r>
            <a:r>
              <a:rPr lang="en-US" altLang="zh-CN"/>
              <a:t>4</a:t>
            </a:r>
            <a:r>
              <a:rPr lang="zh-CN" altLang="en-US"/>
              <a:t>）针对</a:t>
            </a:r>
            <a:r>
              <a:rPr lang="en-US" altLang="zh-CN"/>
              <a:t>OEM </a:t>
            </a:r>
            <a:r>
              <a:rPr lang="zh-CN" altLang="en-US"/>
              <a:t>或者达不到起订量又要开磨具之类的客户</a:t>
            </a:r>
            <a:endParaRPr lang="zh-CN" altLang="en-US"/>
          </a:p>
        </p:txBody>
      </p:sp>
      <p:sp>
        <p:nvSpPr>
          <p:cNvPr id="3" name="内容占位符 2"/>
          <p:cNvSpPr>
            <a:spLocks noGrp="1"/>
          </p:cNvSpPr>
          <p:nvPr>
            <p:ph sz="quarter" idx="13"/>
          </p:nvPr>
        </p:nvSpPr>
        <p:spPr/>
        <p:txBody>
          <a:bodyPr/>
          <a:p>
            <a:pPr marL="0" indent="0">
              <a:buNone/>
            </a:pPr>
            <a:r>
              <a:rPr lang="en-US" altLang="zh-CN" sz="2800" b="1">
                <a:solidFill>
                  <a:schemeClr val="accent1">
                    <a:lumMod val="50000"/>
                    <a:lumOff val="50000"/>
                  </a:schemeClr>
                </a:solidFill>
              </a:rPr>
              <a:t>A.    OEM </a:t>
            </a:r>
            <a:r>
              <a:rPr lang="zh-CN" altLang="en-US" sz="2800" b="1">
                <a:solidFill>
                  <a:schemeClr val="accent1">
                    <a:lumMod val="50000"/>
                    <a:lumOff val="50000"/>
                  </a:schemeClr>
                </a:solidFill>
              </a:rPr>
              <a:t>客户沟通过程中主动秀肌肉，多用做过的案例来展示，让客户选择相近或者相同的</a:t>
            </a:r>
            <a:endParaRPr lang="zh-CN" altLang="en-US" sz="2800" b="1">
              <a:solidFill>
                <a:schemeClr val="accent1">
                  <a:lumMod val="50000"/>
                  <a:lumOff val="50000"/>
                </a:schemeClr>
              </a:solidFill>
            </a:endParaRPr>
          </a:p>
          <a:p>
            <a:pPr marL="0" indent="0">
              <a:buNone/>
            </a:pPr>
            <a:endParaRPr lang="zh-CN" altLang="en-US" sz="2800" b="1">
              <a:solidFill>
                <a:schemeClr val="accent1">
                  <a:lumMod val="50000"/>
                  <a:lumOff val="50000"/>
                </a:schemeClr>
              </a:solidFill>
            </a:endParaRPr>
          </a:p>
          <a:p>
            <a:pPr marL="0" indent="0">
              <a:buNone/>
            </a:pPr>
            <a:endParaRPr lang="zh-CN" altLang="en-US" sz="2800" b="1">
              <a:solidFill>
                <a:schemeClr val="accent1">
                  <a:lumMod val="50000"/>
                  <a:lumOff val="50000"/>
                </a:schemeClr>
              </a:solidFill>
            </a:endParaRPr>
          </a:p>
          <a:p>
            <a:pPr marL="0" indent="0">
              <a:buNone/>
            </a:pPr>
            <a:r>
              <a:rPr lang="en-US" altLang="zh-CN" sz="2800" b="1">
                <a:solidFill>
                  <a:schemeClr val="accent1">
                    <a:lumMod val="50000"/>
                    <a:lumOff val="50000"/>
                  </a:schemeClr>
                </a:solidFill>
              </a:rPr>
              <a:t>B.   </a:t>
            </a:r>
            <a:r>
              <a:rPr lang="zh-CN" altLang="en-US" sz="2800" b="1">
                <a:solidFill>
                  <a:schemeClr val="accent1">
                    <a:lumMod val="50000"/>
                    <a:lumOff val="50000"/>
                  </a:schemeClr>
                </a:solidFill>
              </a:rPr>
              <a:t>需要开磨具之类的客户，假如客户接受，那没有问题</a:t>
            </a:r>
            <a:endParaRPr lang="zh-CN" altLang="en-US" sz="2800" b="1">
              <a:solidFill>
                <a:schemeClr val="accent1">
                  <a:lumMod val="50000"/>
                  <a:lumOff val="50000"/>
                </a:schemeClr>
              </a:solidFill>
            </a:endParaRPr>
          </a:p>
          <a:p>
            <a:pPr marL="0" indent="0">
              <a:buNone/>
            </a:pPr>
            <a:endParaRPr lang="zh-CN" altLang="en-US" sz="2800" b="1">
              <a:solidFill>
                <a:schemeClr val="accent1">
                  <a:lumMod val="50000"/>
                  <a:lumOff val="50000"/>
                </a:schemeClr>
              </a:solidFill>
            </a:endParaRPr>
          </a:p>
          <a:p>
            <a:pPr marL="0" indent="0">
              <a:buNone/>
            </a:pPr>
            <a:r>
              <a:rPr lang="zh-CN" altLang="en-US" sz="2800" b="1">
                <a:solidFill>
                  <a:schemeClr val="accent1">
                    <a:lumMod val="50000"/>
                    <a:lumOff val="50000"/>
                  </a:schemeClr>
                </a:solidFill>
              </a:rPr>
              <a:t>假如不接受，可以推荐老客户此款，特价销售，形成拼单从而达到</a:t>
            </a:r>
            <a:r>
              <a:rPr lang="en-US" altLang="zh-CN" sz="2800" b="1">
                <a:solidFill>
                  <a:schemeClr val="accent1">
                    <a:lumMod val="50000"/>
                    <a:lumOff val="50000"/>
                  </a:schemeClr>
                </a:solidFill>
              </a:rPr>
              <a:t>MOQ</a:t>
            </a:r>
            <a:r>
              <a:rPr lang="zh-CN" altLang="en-US" sz="2800" b="1">
                <a:solidFill>
                  <a:schemeClr val="accent1">
                    <a:lumMod val="50000"/>
                    <a:lumOff val="50000"/>
                  </a:schemeClr>
                </a:solidFill>
              </a:rPr>
              <a:t>，降低成本</a:t>
            </a:r>
            <a:endParaRPr lang="zh-CN" altLang="en-US" sz="2800" b="1">
              <a:solidFill>
                <a:schemeClr val="accent1">
                  <a:lumMod val="50000"/>
                  <a:lumOff val="50000"/>
                </a:schemeClr>
              </a:solidFill>
            </a:endParaRPr>
          </a:p>
          <a:p>
            <a:endParaRPr lang="zh-CN" altLang="en-US">
              <a:solidFill>
                <a:schemeClr val="accent1">
                  <a:lumMod val="50000"/>
                  <a:lumOff val="50000"/>
                </a:schemeClr>
              </a:solidFill>
            </a:endParaRPr>
          </a:p>
          <a:p>
            <a:endParaRPr lang="zh-CN" altLang="en-US"/>
          </a:p>
          <a:p>
            <a:endParaRPr lang="zh-CN" altLang="en-US"/>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sz="quarter" idx="13"/>
          </p:nvPr>
        </p:nvSpPr>
        <p:spPr/>
        <p:txBody>
          <a:bodyPr/>
          <a:p>
            <a:endParaRPr lang="zh-CN" altLang="en-US"/>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6" name="组合 5"/>
          <p:cNvGrpSpPr/>
          <p:nvPr/>
        </p:nvGrpSpPr>
        <p:grpSpPr bwMode="auto">
          <a:xfrm>
            <a:off x="1592616" y="1468900"/>
            <a:ext cx="3098459" cy="1745615"/>
            <a:chOff x="998249" y="1704813"/>
            <a:chExt cx="2766194" cy="1558102"/>
          </a:xfrm>
        </p:grpSpPr>
        <p:grpSp>
          <p:nvGrpSpPr>
            <p:cNvPr id="7" name="组合 39"/>
            <p:cNvGrpSpPr/>
            <p:nvPr/>
          </p:nvGrpSpPr>
          <p:grpSpPr bwMode="auto">
            <a:xfrm>
              <a:off x="998252" y="1851863"/>
              <a:ext cx="2766191" cy="1240810"/>
              <a:chOff x="1055402" y="1851863"/>
              <a:chExt cx="2766191" cy="1240810"/>
            </a:xfrm>
          </p:grpSpPr>
          <p:sp>
            <p:nvSpPr>
              <p:cNvPr id="8" name="矩形 7"/>
              <p:cNvSpPr/>
              <p:nvPr/>
            </p:nvSpPr>
            <p:spPr>
              <a:xfrm>
                <a:off x="1055402" y="1851863"/>
                <a:ext cx="1022421" cy="12174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defRPr/>
                </a:pPr>
                <a:endParaRPr lang="zh-CN" altLang="en-US" sz="4815"/>
              </a:p>
            </p:txBody>
          </p:sp>
          <p:sp>
            <p:nvSpPr>
              <p:cNvPr id="9" name="矩形 8"/>
              <p:cNvSpPr/>
              <p:nvPr/>
            </p:nvSpPr>
            <p:spPr>
              <a:xfrm>
                <a:off x="2077792" y="1916376"/>
                <a:ext cx="1743801" cy="820143"/>
              </a:xfrm>
              <a:prstGeom prst="rect">
                <a:avLst/>
              </a:prstGeom>
            </p:spPr>
            <p:txBody>
              <a:bodyPr wrap="none">
                <a:spAutoFit/>
              </a:bodyPr>
              <a:p>
                <a:pPr fontAlgn="auto">
                  <a:spcBef>
                    <a:spcPts val="0"/>
                  </a:spcBef>
                  <a:spcAft>
                    <a:spcPts val="0"/>
                  </a:spcAft>
                  <a:defRPr/>
                </a:pPr>
                <a:r>
                  <a:rPr lang="zh-CN" altLang="en-US" sz="5375" dirty="0">
                    <a:solidFill>
                      <a:schemeClr val="tx1">
                        <a:lumMod val="75000"/>
                        <a:lumOff val="25000"/>
                      </a:schemeClr>
                    </a:solidFill>
                    <a:latin typeface="微软雅黑" panose="020B0503020204020204" pitchFamily="34" charset="-122"/>
                    <a:ea typeface="微软雅黑" panose="020B0503020204020204" pitchFamily="34" charset="-122"/>
                  </a:rPr>
                  <a:t>目  录</a:t>
                </a:r>
                <a:endParaRPr lang="zh-CN" altLang="en-US" sz="53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55" name="TextBox 5"/>
              <p:cNvSpPr txBox="1">
                <a:spLocks noChangeArrowheads="1"/>
              </p:cNvSpPr>
              <p:nvPr/>
            </p:nvSpPr>
            <p:spPr bwMode="auto">
              <a:xfrm>
                <a:off x="2109139" y="2626773"/>
                <a:ext cx="1680308" cy="465900"/>
              </a:xfrm>
              <a:prstGeom prst="rect">
                <a:avLst/>
              </a:prstGeom>
              <a:noFill/>
              <a:ln w="9525">
                <a:noFill/>
                <a:miter lim="800000"/>
              </a:ln>
            </p:spPr>
            <p:txBody>
              <a:bodyPr wrap="none">
                <a:spAutoFit/>
              </a:bodyPr>
              <a:p>
                <a:r>
                  <a:rPr lang="en-US" altLang="zh-CN" sz="2800" b="1" dirty="0">
                    <a:solidFill>
                      <a:schemeClr val="accent6">
                        <a:lumMod val="75000"/>
                      </a:schemeClr>
                    </a:solidFill>
                    <a:latin typeface="Arial" panose="020B0604020202020204" pitchFamily="34" charset="0"/>
                    <a:cs typeface="Arial" panose="020B0604020202020204" pitchFamily="34" charset="0"/>
                  </a:rPr>
                  <a:t>ONTENTS</a:t>
                </a:r>
                <a:endParaRPr lang="en-US" altLang="zh-CN" sz="2800" b="1" dirty="0">
                  <a:solidFill>
                    <a:schemeClr val="accent6">
                      <a:lumMod val="75000"/>
                    </a:schemeClr>
                  </a:solidFill>
                  <a:latin typeface="Arial" panose="020B0604020202020204" pitchFamily="34" charset="0"/>
                  <a:cs typeface="Arial" panose="020B0604020202020204" pitchFamily="34" charset="0"/>
                </a:endParaRPr>
              </a:p>
            </p:txBody>
          </p:sp>
        </p:grpSp>
        <p:sp>
          <p:nvSpPr>
            <p:cNvPr id="10" name="矩形 9"/>
            <p:cNvSpPr/>
            <p:nvPr/>
          </p:nvSpPr>
          <p:spPr>
            <a:xfrm>
              <a:off x="998249" y="1704813"/>
              <a:ext cx="1043673" cy="1558102"/>
            </a:xfrm>
            <a:prstGeom prst="rect">
              <a:avLst/>
            </a:prstGeom>
          </p:spPr>
          <p:txBody>
            <a:bodyPr wrap="none">
              <a:spAutoFit/>
            </a:bodyPr>
            <a:p>
              <a:pPr fontAlgn="auto">
                <a:spcBef>
                  <a:spcPts val="0"/>
                </a:spcBef>
                <a:spcAft>
                  <a:spcPts val="0"/>
                </a:spcAft>
                <a:defRPr/>
              </a:pPr>
              <a:r>
                <a:rPr lang="en-US" altLang="zh-CN" sz="10750" dirty="0">
                  <a:solidFill>
                    <a:schemeClr val="bg1"/>
                  </a:solidFill>
                  <a:effectLst>
                    <a:innerShdw blurRad="63500" dist="50800" dir="10800000">
                      <a:prstClr val="black">
                        <a:alpha val="50000"/>
                      </a:prstClr>
                    </a:innerShdw>
                  </a:effectLst>
                  <a:latin typeface="Arial" panose="020B0604020202020204" pitchFamily="34" charset="0"/>
                  <a:ea typeface="+mn-ea"/>
                  <a:cs typeface="Arial" panose="020B0604020202020204" pitchFamily="34" charset="0"/>
                </a:rPr>
                <a:t>C</a:t>
              </a:r>
              <a:endParaRPr lang="zh-CN" altLang="en-US" sz="10750" dirty="0">
                <a:solidFill>
                  <a:schemeClr val="bg1"/>
                </a:solidFill>
                <a:effectLst>
                  <a:innerShdw blurRad="63500" dist="50800" dir="10800000">
                    <a:prstClr val="black">
                      <a:alpha val="50000"/>
                    </a:prstClr>
                  </a:innerShdw>
                </a:effectLst>
                <a:latin typeface="Arial" panose="020B0604020202020204" pitchFamily="34" charset="0"/>
                <a:ea typeface="+mn-ea"/>
                <a:cs typeface="Arial" panose="020B0604020202020204" pitchFamily="34" charset="0"/>
              </a:endParaRPr>
            </a:p>
          </p:txBody>
        </p:sp>
      </p:grpSp>
      <p:grpSp>
        <p:nvGrpSpPr>
          <p:cNvPr id="14" name="组合 18"/>
          <p:cNvGrpSpPr/>
          <p:nvPr/>
        </p:nvGrpSpPr>
        <p:grpSpPr bwMode="auto">
          <a:xfrm>
            <a:off x="5052695" y="2558416"/>
            <a:ext cx="6621780" cy="645160"/>
            <a:chOff x="4181203" y="3158205"/>
            <a:chExt cx="4218925" cy="577323"/>
          </a:xfrm>
        </p:grpSpPr>
        <p:sp>
          <p:nvSpPr>
            <p:cNvPr id="20" name="矩形 19"/>
            <p:cNvSpPr/>
            <p:nvPr/>
          </p:nvSpPr>
          <p:spPr bwMode="auto">
            <a:xfrm>
              <a:off x="4181203" y="3215359"/>
              <a:ext cx="4074491" cy="450299"/>
            </a:xfrm>
            <a:prstGeom prst="rect">
              <a:avLst/>
            </a:prstGeom>
            <a:solidFill>
              <a:schemeClr val="bg1">
                <a:lumMod val="50000"/>
              </a:schemeClr>
            </a:solidFill>
            <a:ln w="6350" algn="ctr">
              <a:noFill/>
              <a:miter lim="800000"/>
            </a:ln>
            <a:effectLst>
              <a:outerShdw blurRad="50800" dist="38100" dir="2700000" algn="tl" rotWithShape="0">
                <a:prstClr val="black">
                  <a:alpha val="40000"/>
                </a:prstClr>
              </a:outerShdw>
            </a:effectLst>
          </p:spPr>
          <p:txBody>
            <a:bodyPr lIns="0" tIns="0" rIns="0" bIns="0" anchor="ctr"/>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21" name="椭圆 20"/>
            <p:cNvSpPr/>
            <p:nvPr/>
          </p:nvSpPr>
          <p:spPr bwMode="auto">
            <a:xfrm>
              <a:off x="4305301" y="3286224"/>
              <a:ext cx="379573" cy="379573"/>
            </a:xfrm>
            <a:prstGeom prst="ellipse">
              <a:avLst/>
            </a:prstGeom>
            <a:solidFill>
              <a:schemeClr val="bg1"/>
            </a:solidFill>
            <a:ln w="6350" algn="ctr">
              <a:noFill/>
              <a:miter lim="800000"/>
            </a:ln>
            <a:effectLst>
              <a:innerShdw blurRad="63500" dist="50800" dir="13500000">
                <a:prstClr val="black">
                  <a:alpha val="50000"/>
                </a:prstClr>
              </a:innerShdw>
            </a:effectLst>
          </p:spPr>
          <p:txBody>
            <a:bodyPr lIns="0" tIns="0" rIns="0" bIns="0" anchor="ctr"/>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22" name="矩形 21"/>
            <p:cNvSpPr/>
            <p:nvPr/>
          </p:nvSpPr>
          <p:spPr>
            <a:xfrm>
              <a:off x="4194224" y="3191730"/>
              <a:ext cx="601806" cy="543797"/>
            </a:xfrm>
            <a:prstGeom prst="rect">
              <a:avLst/>
            </a:prstGeom>
          </p:spPr>
          <p:txBody>
            <a:bodyPr>
              <a:spAutoFit/>
            </a:bodyPr>
            <a:p>
              <a:pPr algn="ctr">
                <a:lnSpc>
                  <a:spcPct val="150000"/>
                </a:lnSpc>
              </a:pPr>
              <a:r>
                <a:rPr lang="zh-CN" altLang="en-US" sz="2240">
                  <a:solidFill>
                    <a:srgbClr val="262626"/>
                  </a:solidFill>
                  <a:latin typeface="微软雅黑" panose="020B0503020204020204" pitchFamily="34" charset="-122"/>
                  <a:ea typeface="微软雅黑" panose="020B0503020204020204" pitchFamily="34" charset="-122"/>
                </a:rPr>
                <a:t>二</a:t>
              </a:r>
              <a:endParaRPr lang="zh-CN" altLang="en-US" sz="2240">
                <a:solidFill>
                  <a:srgbClr val="262626"/>
                </a:solidFill>
                <a:latin typeface="微软雅黑" panose="020B0503020204020204" pitchFamily="34" charset="-122"/>
                <a:ea typeface="微软雅黑" panose="020B0503020204020204" pitchFamily="34" charset="-122"/>
              </a:endParaRPr>
            </a:p>
          </p:txBody>
        </p:sp>
        <p:sp>
          <p:nvSpPr>
            <p:cNvPr id="23" name="TextBox 22"/>
            <p:cNvSpPr txBox="1"/>
            <p:nvPr/>
          </p:nvSpPr>
          <p:spPr bwMode="auto">
            <a:xfrm>
              <a:off x="4731427" y="3158205"/>
              <a:ext cx="3668701" cy="577323"/>
            </a:xfrm>
            <a:prstGeom prst="rect">
              <a:avLst/>
            </a:prstGeom>
            <a:noFill/>
          </p:spPr>
          <p:txBody>
            <a:bodyPr wrap="square">
              <a:spAutoFit/>
            </a:bodyPr>
            <a:p>
              <a:pPr fontAlgn="auto">
                <a:spcBef>
                  <a:spcPts val="0"/>
                </a:spcBef>
                <a:spcAft>
                  <a:spcPts val="0"/>
                </a:spcAft>
                <a:defRPr/>
              </a:pPr>
              <a:r>
                <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询盘转化关键节点</a:t>
              </a:r>
              <a:endPar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4" name="组合 26"/>
          <p:cNvGrpSpPr/>
          <p:nvPr/>
        </p:nvGrpSpPr>
        <p:grpSpPr bwMode="auto">
          <a:xfrm>
            <a:off x="4700293" y="1469010"/>
            <a:ext cx="126151" cy="2962823"/>
            <a:chOff x="6966170" y="1570075"/>
            <a:chExt cx="63500" cy="2204256"/>
          </a:xfrm>
        </p:grpSpPr>
        <p:cxnSp>
          <p:nvCxnSpPr>
            <p:cNvPr id="28" name="直接连接符 27"/>
            <p:cNvCxnSpPr/>
            <p:nvPr/>
          </p:nvCxnSpPr>
          <p:spPr bwMode="auto">
            <a:xfrm>
              <a:off x="6966170" y="1570075"/>
              <a:ext cx="0" cy="2204256"/>
            </a:xfrm>
            <a:prstGeom prst="line">
              <a:avLst/>
            </a:prstGeom>
            <a:noFill/>
            <a:ln w="38100" cap="flat" cmpd="sng" algn="ctr">
              <a:solidFill>
                <a:schemeClr val="tx1">
                  <a:lumMod val="75000"/>
                  <a:lumOff val="25000"/>
                </a:schemeClr>
              </a:solidFill>
              <a:prstDash val="solid"/>
              <a:round/>
              <a:headEnd type="none" w="med" len="med"/>
              <a:tailEnd type="none" w="med" len="med"/>
            </a:ln>
            <a:effectLst/>
          </p:spPr>
        </p:cxnSp>
        <p:cxnSp>
          <p:nvCxnSpPr>
            <p:cNvPr id="29" name="直接连接符 28"/>
            <p:cNvCxnSpPr/>
            <p:nvPr/>
          </p:nvCxnSpPr>
          <p:spPr bwMode="auto">
            <a:xfrm>
              <a:off x="7029670" y="1570075"/>
              <a:ext cx="0" cy="2195552"/>
            </a:xfrm>
            <a:prstGeom prst="line">
              <a:avLst/>
            </a:prstGeom>
            <a:noFill/>
            <a:ln w="3175" cap="flat" cmpd="sng" algn="ctr">
              <a:solidFill>
                <a:schemeClr val="tx1">
                  <a:lumMod val="85000"/>
                  <a:lumOff val="15000"/>
                </a:schemeClr>
              </a:solidFill>
              <a:prstDash val="solid"/>
              <a:round/>
              <a:headEnd type="none" w="med" len="med"/>
              <a:tailEnd type="none" w="med" len="med"/>
            </a:ln>
            <a:effectLst/>
          </p:spPr>
        </p:cxnSp>
      </p:grpSp>
      <p:grpSp>
        <p:nvGrpSpPr>
          <p:cNvPr id="12" name="组合 18"/>
          <p:cNvGrpSpPr/>
          <p:nvPr/>
        </p:nvGrpSpPr>
        <p:grpSpPr bwMode="auto">
          <a:xfrm>
            <a:off x="5054600" y="1480186"/>
            <a:ext cx="6529069" cy="645160"/>
            <a:chOff x="4181203" y="3187185"/>
            <a:chExt cx="4159856" cy="577323"/>
          </a:xfrm>
        </p:grpSpPr>
        <p:sp>
          <p:nvSpPr>
            <p:cNvPr id="13" name="矩形 12"/>
            <p:cNvSpPr/>
            <p:nvPr/>
          </p:nvSpPr>
          <p:spPr bwMode="auto">
            <a:xfrm>
              <a:off x="4181203" y="3215359"/>
              <a:ext cx="4074491" cy="450299"/>
            </a:xfrm>
            <a:prstGeom prst="rect">
              <a:avLst/>
            </a:prstGeom>
            <a:solidFill>
              <a:schemeClr val="bg1">
                <a:lumMod val="50000"/>
              </a:schemeClr>
            </a:solidFill>
            <a:ln w="6350" algn="ctr">
              <a:noFill/>
              <a:miter lim="800000"/>
            </a:ln>
            <a:effectLst>
              <a:outerShdw blurRad="50800" dist="38100" dir="2700000" algn="tl" rotWithShape="0">
                <a:prstClr val="black">
                  <a:alpha val="40000"/>
                </a:prstClr>
              </a:outerShdw>
            </a:effectLst>
          </p:spPr>
          <p:txBody>
            <a:bodyPr lIns="0" tIns="0" rIns="0" bIns="0" anchor="ctr"/>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19" name="椭圆 18"/>
            <p:cNvSpPr/>
            <p:nvPr/>
          </p:nvSpPr>
          <p:spPr bwMode="auto">
            <a:xfrm>
              <a:off x="4305301" y="3286224"/>
              <a:ext cx="379573" cy="379573"/>
            </a:xfrm>
            <a:prstGeom prst="ellipse">
              <a:avLst/>
            </a:prstGeom>
            <a:solidFill>
              <a:schemeClr val="bg1"/>
            </a:solidFill>
            <a:ln w="6350" algn="ctr">
              <a:noFill/>
              <a:miter lim="800000"/>
            </a:ln>
            <a:effectLst>
              <a:innerShdw blurRad="63500" dist="50800" dir="13500000">
                <a:prstClr val="black">
                  <a:alpha val="50000"/>
                </a:prstClr>
              </a:innerShdw>
            </a:effectLst>
          </p:spPr>
          <p:txBody>
            <a:bodyPr lIns="0" tIns="0" rIns="0" bIns="0" anchor="ctr"/>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31" name="矩形 30"/>
            <p:cNvSpPr/>
            <p:nvPr/>
          </p:nvSpPr>
          <p:spPr>
            <a:xfrm>
              <a:off x="4194224" y="3191730"/>
              <a:ext cx="601806" cy="543797"/>
            </a:xfrm>
            <a:prstGeom prst="rect">
              <a:avLst/>
            </a:prstGeom>
          </p:spPr>
          <p:txBody>
            <a:bodyPr>
              <a:spAutoFit/>
            </a:bodyPr>
            <a:p>
              <a:pPr algn="ctr">
                <a:lnSpc>
                  <a:spcPct val="150000"/>
                </a:lnSpc>
              </a:pPr>
              <a:r>
                <a:rPr lang="zh-CN" altLang="zh-CN" sz="2240">
                  <a:solidFill>
                    <a:srgbClr val="262626"/>
                  </a:solidFill>
                  <a:latin typeface="微软雅黑" panose="020B0503020204020204" pitchFamily="34" charset="-122"/>
                  <a:ea typeface="微软雅黑" panose="020B0503020204020204" pitchFamily="34" charset="-122"/>
                </a:rPr>
                <a:t>一</a:t>
              </a:r>
              <a:endParaRPr lang="zh-CN" altLang="zh-CN" sz="2240">
                <a:solidFill>
                  <a:srgbClr val="262626"/>
                </a:solidFill>
                <a:latin typeface="微软雅黑" panose="020B0503020204020204" pitchFamily="34" charset="-122"/>
                <a:ea typeface="微软雅黑" panose="020B0503020204020204" pitchFamily="34" charset="-122"/>
              </a:endParaRPr>
            </a:p>
          </p:txBody>
        </p:sp>
        <p:sp>
          <p:nvSpPr>
            <p:cNvPr id="37" name="TextBox 22"/>
            <p:cNvSpPr txBox="1"/>
            <p:nvPr/>
          </p:nvSpPr>
          <p:spPr bwMode="auto">
            <a:xfrm>
              <a:off x="4790495" y="3187185"/>
              <a:ext cx="3550564" cy="577323"/>
            </a:xfrm>
            <a:prstGeom prst="rect">
              <a:avLst/>
            </a:prstGeom>
            <a:noFill/>
          </p:spPr>
          <p:txBody>
            <a:bodyPr wrap="square">
              <a:spAutoFit/>
            </a:bodyPr>
            <a:p>
              <a:pPr fontAlgn="auto">
                <a:spcBef>
                  <a:spcPts val="0"/>
                </a:spcBef>
                <a:spcAft>
                  <a:spcPts val="0"/>
                </a:spcAft>
                <a:defRPr/>
              </a:pPr>
              <a:r>
                <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询盘转化基本原则</a:t>
              </a:r>
              <a:endPar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1" name="组合 18"/>
          <p:cNvGrpSpPr/>
          <p:nvPr/>
        </p:nvGrpSpPr>
        <p:grpSpPr bwMode="auto">
          <a:xfrm>
            <a:off x="5140325" y="3705861"/>
            <a:ext cx="6621780" cy="645160"/>
            <a:chOff x="4181203" y="3158205"/>
            <a:chExt cx="4218925" cy="577323"/>
          </a:xfrm>
        </p:grpSpPr>
        <p:sp>
          <p:nvSpPr>
            <p:cNvPr id="15" name="矩形 14"/>
            <p:cNvSpPr/>
            <p:nvPr/>
          </p:nvSpPr>
          <p:spPr bwMode="auto">
            <a:xfrm>
              <a:off x="4181203" y="3215359"/>
              <a:ext cx="4074491" cy="450299"/>
            </a:xfrm>
            <a:prstGeom prst="rect">
              <a:avLst/>
            </a:prstGeom>
            <a:solidFill>
              <a:schemeClr val="bg1">
                <a:lumMod val="50000"/>
              </a:schemeClr>
            </a:solidFill>
            <a:ln w="6350" algn="ctr">
              <a:noFill/>
              <a:miter lim="800000"/>
            </a:ln>
            <a:effectLst>
              <a:outerShdw blurRad="50800" dist="38100" dir="2700000" algn="tl" rotWithShape="0">
                <a:prstClr val="black">
                  <a:alpha val="40000"/>
                </a:prstClr>
              </a:outerShdw>
            </a:effectLst>
          </p:spPr>
          <p:txBody>
            <a:bodyPr lIns="0" tIns="0" rIns="0" bIns="0" anchor="ctr"/>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16" name="椭圆 15"/>
            <p:cNvSpPr/>
            <p:nvPr/>
          </p:nvSpPr>
          <p:spPr bwMode="auto">
            <a:xfrm>
              <a:off x="4305301" y="3286224"/>
              <a:ext cx="379573" cy="379573"/>
            </a:xfrm>
            <a:prstGeom prst="ellipse">
              <a:avLst/>
            </a:prstGeom>
            <a:solidFill>
              <a:schemeClr val="bg1"/>
            </a:solidFill>
            <a:ln w="6350" algn="ctr">
              <a:noFill/>
              <a:miter lim="800000"/>
            </a:ln>
            <a:effectLst>
              <a:innerShdw blurRad="63500" dist="50800" dir="13500000">
                <a:prstClr val="black">
                  <a:alpha val="50000"/>
                </a:prstClr>
              </a:innerShdw>
            </a:effectLst>
          </p:spPr>
          <p:txBody>
            <a:bodyPr lIns="0" tIns="0" rIns="0" bIns="0" anchor="ctr"/>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17" name="矩形 16"/>
            <p:cNvSpPr/>
            <p:nvPr/>
          </p:nvSpPr>
          <p:spPr>
            <a:xfrm>
              <a:off x="4194224" y="3191730"/>
              <a:ext cx="601806" cy="543797"/>
            </a:xfrm>
            <a:prstGeom prst="rect">
              <a:avLst/>
            </a:prstGeom>
          </p:spPr>
          <p:txBody>
            <a:bodyPr>
              <a:spAutoFit/>
            </a:bodyPr>
            <a:p>
              <a:pPr algn="ctr">
                <a:lnSpc>
                  <a:spcPct val="150000"/>
                </a:lnSpc>
              </a:pPr>
              <a:r>
                <a:rPr lang="zh-CN" altLang="en-US" sz="2240">
                  <a:solidFill>
                    <a:srgbClr val="262626"/>
                  </a:solidFill>
                  <a:latin typeface="微软雅黑" panose="020B0503020204020204" pitchFamily="34" charset="-122"/>
                  <a:ea typeface="微软雅黑" panose="020B0503020204020204" pitchFamily="34" charset="-122"/>
                </a:rPr>
                <a:t>三</a:t>
              </a:r>
              <a:endParaRPr lang="zh-CN" altLang="en-US" sz="2240">
                <a:solidFill>
                  <a:srgbClr val="262626"/>
                </a:solidFill>
                <a:latin typeface="微软雅黑" panose="020B0503020204020204" pitchFamily="34" charset="-122"/>
                <a:ea typeface="微软雅黑" panose="020B0503020204020204" pitchFamily="34" charset="-122"/>
              </a:endParaRPr>
            </a:p>
          </p:txBody>
        </p:sp>
        <p:sp>
          <p:nvSpPr>
            <p:cNvPr id="18" name="TextBox 22"/>
            <p:cNvSpPr txBox="1"/>
            <p:nvPr/>
          </p:nvSpPr>
          <p:spPr bwMode="auto">
            <a:xfrm>
              <a:off x="4731427" y="3158205"/>
              <a:ext cx="3668701" cy="577323"/>
            </a:xfrm>
            <a:prstGeom prst="rect">
              <a:avLst/>
            </a:prstGeom>
            <a:noFill/>
          </p:spPr>
          <p:txBody>
            <a:bodyPr wrap="square">
              <a:spAutoFit/>
            </a:bodyPr>
            <a:p>
              <a:pPr fontAlgn="auto">
                <a:spcBef>
                  <a:spcPts val="0"/>
                </a:spcBef>
                <a:spcAft>
                  <a:spcPts val="0"/>
                </a:spcAft>
                <a:defRPr/>
              </a:pPr>
              <a:r>
                <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报价技巧</a:t>
              </a:r>
              <a:endPar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a:t>
            </a:r>
            <a:r>
              <a:rPr lang="en-US" altLang="zh-CN"/>
              <a:t>5</a:t>
            </a:r>
            <a:r>
              <a:rPr lang="zh-CN" altLang="en-US"/>
              <a:t>）当汇率波动比较大或者原材料价格变化较大时报价</a:t>
            </a:r>
            <a:endParaRPr lang="zh-CN" altLang="en-US"/>
          </a:p>
        </p:txBody>
      </p:sp>
      <p:sp>
        <p:nvSpPr>
          <p:cNvPr id="3" name="内容占位符 2"/>
          <p:cNvSpPr>
            <a:spLocks noGrp="1"/>
          </p:cNvSpPr>
          <p:nvPr>
            <p:ph sz="quarter" idx="13"/>
          </p:nvPr>
        </p:nvSpPr>
        <p:spPr/>
        <p:txBody>
          <a:bodyPr/>
          <a:p>
            <a:endParaRPr lang="en-US" altLang="zh-CN"/>
          </a:p>
          <a:p>
            <a:r>
              <a:rPr lang="en-US" altLang="zh-CN" sz="2800">
                <a:solidFill>
                  <a:schemeClr val="accent1">
                    <a:lumMod val="50000"/>
                    <a:lumOff val="50000"/>
                  </a:schemeClr>
                </a:solidFill>
              </a:rPr>
              <a:t>A. </a:t>
            </a:r>
            <a:r>
              <a:rPr lang="zh-CN" altLang="en-US" sz="2800">
                <a:solidFill>
                  <a:schemeClr val="accent1">
                    <a:lumMod val="50000"/>
                    <a:lumOff val="50000"/>
                  </a:schemeClr>
                </a:solidFill>
              </a:rPr>
              <a:t>缩短报价有效期</a:t>
            </a:r>
            <a:endParaRPr lang="zh-CN" altLang="en-US" sz="2800">
              <a:solidFill>
                <a:schemeClr val="accent1">
                  <a:lumMod val="50000"/>
                  <a:lumOff val="50000"/>
                </a:schemeClr>
              </a:solidFill>
            </a:endParaRPr>
          </a:p>
          <a:p>
            <a:endParaRPr lang="zh-CN" altLang="en-US" sz="2800">
              <a:solidFill>
                <a:schemeClr val="accent1">
                  <a:lumMod val="50000"/>
                  <a:lumOff val="50000"/>
                </a:schemeClr>
              </a:solidFill>
            </a:endParaRPr>
          </a:p>
          <a:p>
            <a:r>
              <a:rPr lang="en-US" altLang="zh-CN" sz="2800">
                <a:solidFill>
                  <a:schemeClr val="accent1">
                    <a:lumMod val="50000"/>
                    <a:lumOff val="50000"/>
                  </a:schemeClr>
                </a:solidFill>
              </a:rPr>
              <a:t>B. </a:t>
            </a:r>
            <a:r>
              <a:rPr lang="zh-CN" altLang="en-US" sz="2800">
                <a:solidFill>
                  <a:schemeClr val="accent1">
                    <a:lumMod val="50000"/>
                    <a:lumOff val="50000"/>
                  </a:schemeClr>
                </a:solidFill>
              </a:rPr>
              <a:t>设定好前提条件</a:t>
            </a:r>
            <a:endParaRPr lang="zh-CN" altLang="en-US" sz="2800">
              <a:solidFill>
                <a:schemeClr val="accent1">
                  <a:lumMod val="50000"/>
                  <a:lumOff val="50000"/>
                </a:schemeClr>
              </a:solidFill>
            </a:endParaRPr>
          </a:p>
          <a:p>
            <a:r>
              <a:rPr lang="zh-CN" altLang="en-US" sz="2800">
                <a:solidFill>
                  <a:schemeClr val="accent1">
                    <a:lumMod val="50000"/>
                    <a:lumOff val="50000"/>
                  </a:schemeClr>
                </a:solidFill>
              </a:rPr>
              <a:t> 比如汇率波动超过</a:t>
            </a:r>
            <a:r>
              <a:rPr lang="en-US" altLang="zh-CN" sz="2800">
                <a:solidFill>
                  <a:schemeClr val="accent1">
                    <a:lumMod val="50000"/>
                    <a:lumOff val="50000"/>
                  </a:schemeClr>
                </a:solidFill>
              </a:rPr>
              <a:t>5</a:t>
            </a:r>
            <a:r>
              <a:rPr lang="zh-CN" altLang="en-US" sz="2800">
                <a:solidFill>
                  <a:schemeClr val="accent1">
                    <a:lumMod val="50000"/>
                    <a:lumOff val="50000"/>
                  </a:schemeClr>
                </a:solidFill>
              </a:rPr>
              <a:t>个点则重新报价，</a:t>
            </a:r>
            <a:r>
              <a:rPr lang="en-US" altLang="zh-CN" sz="2800">
                <a:solidFill>
                  <a:schemeClr val="accent1">
                    <a:lumMod val="50000"/>
                    <a:lumOff val="50000"/>
                  </a:schemeClr>
                </a:solidFill>
              </a:rPr>
              <a:t>5</a:t>
            </a:r>
            <a:r>
              <a:rPr lang="zh-CN" altLang="en-US" sz="2800">
                <a:solidFill>
                  <a:schemeClr val="accent1">
                    <a:lumMod val="50000"/>
                    <a:lumOff val="50000"/>
                  </a:schemeClr>
                </a:solidFill>
              </a:rPr>
              <a:t>个点之内按此报价执行</a:t>
            </a:r>
            <a:endParaRPr lang="zh-CN" altLang="en-US" sz="2800">
              <a:solidFill>
                <a:schemeClr val="accent1">
                  <a:lumMod val="50000"/>
                  <a:lumOff val="50000"/>
                </a:schemeClr>
              </a:solidFill>
            </a:endParaRPr>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600">
                <a:sym typeface="+mn-ea"/>
              </a:rPr>
              <a:t>3.</a:t>
            </a:r>
            <a:r>
              <a:rPr lang="zh-CN" altLang="en-US" sz="3600">
                <a:sym typeface="+mn-ea"/>
              </a:rPr>
              <a:t>针对高意向目标客户如何报价</a:t>
            </a:r>
            <a:endParaRPr lang="zh-CN" altLang="en-US" sz="3600"/>
          </a:p>
        </p:txBody>
      </p:sp>
      <p:sp>
        <p:nvSpPr>
          <p:cNvPr id="3" name="内容占位符 2"/>
          <p:cNvSpPr>
            <a:spLocks noGrp="1"/>
          </p:cNvSpPr>
          <p:nvPr>
            <p:ph sz="quarter" idx="13"/>
          </p:nvPr>
        </p:nvSpPr>
        <p:spPr/>
        <p:txBody>
          <a:bodyPr/>
          <a:p>
            <a:r>
              <a:rPr lang="zh-CN" altLang="en-US" sz="2400"/>
              <a:t>（</a:t>
            </a:r>
            <a:r>
              <a:rPr lang="en-US" altLang="zh-CN" sz="2400"/>
              <a:t>1</a:t>
            </a:r>
            <a:r>
              <a:rPr lang="zh-CN" altLang="en-US" sz="2400"/>
              <a:t>）做一份有质量的报价单，给客户传达更多有质量的信息</a:t>
            </a:r>
            <a:endParaRPr lang="zh-CN" altLang="en-US" sz="240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pic>
        <p:nvPicPr>
          <p:cNvPr id="6" name="内容占位符 5" descr="封面1"/>
          <p:cNvPicPr>
            <a:picLocks noChangeAspect="1"/>
          </p:cNvPicPr>
          <p:nvPr>
            <p:ph idx="1"/>
          </p:nvPr>
        </p:nvPicPr>
        <p:blipFill>
          <a:blip r:embed="rId1"/>
          <a:stretch>
            <a:fillRect/>
          </a:stretch>
        </p:blipFill>
        <p:spPr>
          <a:xfrm>
            <a:off x="119380" y="1529080"/>
            <a:ext cx="3515995" cy="4191000"/>
          </a:xfrm>
          <a:prstGeom prst="rect">
            <a:avLst/>
          </a:prstGeom>
        </p:spPr>
      </p:pic>
      <p:pic>
        <p:nvPicPr>
          <p:cNvPr id="7" name="图片 6" descr="第一步"/>
          <p:cNvPicPr>
            <a:picLocks noChangeAspect="1"/>
          </p:cNvPicPr>
          <p:nvPr/>
        </p:nvPicPr>
        <p:blipFill>
          <a:blip r:embed="rId2"/>
          <a:stretch>
            <a:fillRect/>
          </a:stretch>
        </p:blipFill>
        <p:spPr>
          <a:xfrm>
            <a:off x="3931920" y="1529080"/>
            <a:ext cx="4091305" cy="4250690"/>
          </a:xfrm>
          <a:prstGeom prst="rect">
            <a:avLst/>
          </a:prstGeom>
        </p:spPr>
      </p:pic>
      <p:pic>
        <p:nvPicPr>
          <p:cNvPr id="8" name="图片 7" descr="第二部分"/>
          <p:cNvPicPr>
            <a:picLocks noChangeAspect="1"/>
          </p:cNvPicPr>
          <p:nvPr/>
        </p:nvPicPr>
        <p:blipFill>
          <a:blip r:embed="rId3"/>
          <a:stretch>
            <a:fillRect/>
          </a:stretch>
        </p:blipFill>
        <p:spPr>
          <a:xfrm>
            <a:off x="8472170" y="1445260"/>
            <a:ext cx="3989705" cy="4358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in)">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heel(1)">
                                      <p:cBhvr>
                                        <p:cTn id="18"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pic>
        <p:nvPicPr>
          <p:cNvPr id="6" name="内容占位符 5" descr="第三步"/>
          <p:cNvPicPr>
            <a:picLocks noChangeAspect="1"/>
          </p:cNvPicPr>
          <p:nvPr>
            <p:ph idx="1"/>
          </p:nvPr>
        </p:nvPicPr>
        <p:blipFill>
          <a:blip r:embed="rId1"/>
          <a:stretch>
            <a:fillRect/>
          </a:stretch>
        </p:blipFill>
        <p:spPr>
          <a:xfrm>
            <a:off x="692150" y="109855"/>
            <a:ext cx="4415790" cy="5370195"/>
          </a:xfrm>
          <a:prstGeom prst="rect">
            <a:avLst/>
          </a:prstGeom>
        </p:spPr>
      </p:pic>
      <p:pic>
        <p:nvPicPr>
          <p:cNvPr id="8" name="内容占位符 7" descr="图片1"/>
          <p:cNvPicPr>
            <a:picLocks noChangeAspect="1"/>
          </p:cNvPicPr>
          <p:nvPr>
            <p:ph sz="quarter" idx="13"/>
          </p:nvPr>
        </p:nvPicPr>
        <p:blipFill>
          <a:blip r:embed="rId2"/>
          <a:stretch>
            <a:fillRect/>
          </a:stretch>
        </p:blipFill>
        <p:spPr>
          <a:xfrm>
            <a:off x="6772910" y="230505"/>
            <a:ext cx="4457065" cy="4618990"/>
          </a:xfrm>
          <a:prstGeom prst="rect">
            <a:avLst/>
          </a:prstGeom>
        </p:spPr>
      </p:pic>
      <p:sp>
        <p:nvSpPr>
          <p:cNvPr id="3" name="文本框 2"/>
          <p:cNvSpPr txBox="1"/>
          <p:nvPr/>
        </p:nvSpPr>
        <p:spPr>
          <a:xfrm>
            <a:off x="5759450" y="4945380"/>
            <a:ext cx="6638290" cy="768350"/>
          </a:xfrm>
          <a:prstGeom prst="rect">
            <a:avLst/>
          </a:prstGeom>
          <a:noFill/>
        </p:spPr>
        <p:txBody>
          <a:bodyPr wrap="none" rtlCol="0">
            <a:spAutoFit/>
          </a:bodyPr>
          <a:p>
            <a:pPr algn="l"/>
            <a:r>
              <a:rPr lang="zh-CN" altLang="en-US" b="1"/>
              <a:t>报价单里参数详细，特别重点的一定其他颜色标出，</a:t>
            </a:r>
            <a:endParaRPr lang="zh-CN" altLang="en-US" b="1"/>
          </a:p>
          <a:p>
            <a:pPr algn="l"/>
            <a:r>
              <a:rPr lang="zh-CN" altLang="en-US" b="1"/>
              <a:t>或者在最前面出现</a:t>
            </a:r>
            <a:endParaRPr lang="zh-CN" altLang="en-US" b="1"/>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假如前面已经沟通了所有细节，也可以用简洁的报价单</a:t>
            </a:r>
            <a:endParaRPr lang="zh-CN" altLang="en-US" sz="3600"/>
          </a:p>
        </p:txBody>
      </p:sp>
      <p:sp>
        <p:nvSpPr>
          <p:cNvPr id="3" name="内容占位符 2"/>
          <p:cNvSpPr>
            <a:spLocks noGrp="1"/>
          </p:cNvSpPr>
          <p:nvPr>
            <p:ph sz="quarter" idx="13"/>
          </p:nvPr>
        </p:nvSpPr>
        <p:spPr/>
        <p:txBody>
          <a:bodyPr/>
          <a:p>
            <a:endParaRPr lang="zh-CN" altLang="en-US"/>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pic>
        <p:nvPicPr>
          <p:cNvPr id="6" name="内容占位符 5" descr="简单的报价单"/>
          <p:cNvPicPr>
            <a:picLocks noChangeAspect="1"/>
          </p:cNvPicPr>
          <p:nvPr>
            <p:ph idx="1"/>
          </p:nvPr>
        </p:nvPicPr>
        <p:blipFill>
          <a:blip r:embed="rId1"/>
          <a:stretch>
            <a:fillRect/>
          </a:stretch>
        </p:blipFill>
        <p:spPr>
          <a:xfrm>
            <a:off x="1060450" y="949325"/>
            <a:ext cx="10148570" cy="45675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sz="quarter" idx="13"/>
          </p:nvPr>
        </p:nvSpPr>
        <p:spPr/>
        <p:txBody>
          <a:bodyPr/>
          <a:p>
            <a:endParaRPr lang="zh-CN" altLang="en-US"/>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6" name="组合 5"/>
          <p:cNvGrpSpPr/>
          <p:nvPr/>
        </p:nvGrpSpPr>
        <p:grpSpPr bwMode="auto">
          <a:xfrm>
            <a:off x="1592616" y="1468900"/>
            <a:ext cx="2694599" cy="1983909"/>
            <a:chOff x="998249" y="1704813"/>
            <a:chExt cx="2405642" cy="1770799"/>
          </a:xfrm>
        </p:grpSpPr>
        <p:grpSp>
          <p:nvGrpSpPr>
            <p:cNvPr id="7" name="组合 39"/>
            <p:cNvGrpSpPr/>
            <p:nvPr/>
          </p:nvGrpSpPr>
          <p:grpSpPr bwMode="auto">
            <a:xfrm>
              <a:off x="998252" y="1851863"/>
              <a:ext cx="2405639" cy="1623749"/>
              <a:chOff x="1055402" y="1851863"/>
              <a:chExt cx="2405639" cy="1623749"/>
            </a:xfrm>
          </p:grpSpPr>
          <p:sp>
            <p:nvSpPr>
              <p:cNvPr id="8" name="矩形 7"/>
              <p:cNvSpPr/>
              <p:nvPr/>
            </p:nvSpPr>
            <p:spPr>
              <a:xfrm>
                <a:off x="1055402" y="1851863"/>
                <a:ext cx="1022421" cy="121741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spcBef>
                    <a:spcPts val="0"/>
                  </a:spcBef>
                  <a:spcAft>
                    <a:spcPts val="0"/>
                  </a:spcAft>
                  <a:defRPr/>
                </a:pPr>
                <a:endParaRPr lang="zh-CN" altLang="en-US" sz="4815"/>
              </a:p>
            </p:txBody>
          </p:sp>
          <p:sp>
            <p:nvSpPr>
              <p:cNvPr id="9" name="矩形 8"/>
              <p:cNvSpPr/>
              <p:nvPr/>
            </p:nvSpPr>
            <p:spPr>
              <a:xfrm>
                <a:off x="2077792" y="1916376"/>
                <a:ext cx="1383249" cy="1559236"/>
              </a:xfrm>
              <a:prstGeom prst="rect">
                <a:avLst/>
              </a:prstGeom>
            </p:spPr>
            <p:txBody>
              <a:bodyPr wrap="none">
                <a:spAutoFit/>
              </a:bodyPr>
              <a:p>
                <a:pPr fontAlgn="auto">
                  <a:spcBef>
                    <a:spcPts val="0"/>
                  </a:spcBef>
                  <a:spcAft>
                    <a:spcPts val="0"/>
                  </a:spcAft>
                  <a:defRPr/>
                </a:pPr>
                <a:r>
                  <a:rPr lang="zh-CN" altLang="en-US" sz="5375" dirty="0">
                    <a:solidFill>
                      <a:schemeClr val="tx1">
                        <a:lumMod val="75000"/>
                        <a:lumOff val="25000"/>
                      </a:schemeClr>
                    </a:solidFill>
                    <a:latin typeface="微软雅黑" panose="020B0503020204020204" pitchFamily="34" charset="-122"/>
                    <a:ea typeface="微软雅黑" panose="020B0503020204020204" pitchFamily="34" charset="-122"/>
                  </a:rPr>
                  <a:t>课程</a:t>
                </a:r>
                <a:endParaRPr lang="zh-CN" altLang="en-US" sz="5375" dirty="0">
                  <a:solidFill>
                    <a:schemeClr val="tx1">
                      <a:lumMod val="75000"/>
                      <a:lumOff val="25000"/>
                    </a:schemeClr>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5375" dirty="0">
                    <a:solidFill>
                      <a:schemeClr val="tx1">
                        <a:lumMod val="75000"/>
                        <a:lumOff val="25000"/>
                      </a:schemeClr>
                    </a:solidFill>
                    <a:latin typeface="微软雅黑" panose="020B0503020204020204" pitchFamily="34" charset="-122"/>
                    <a:ea typeface="微软雅黑" panose="020B0503020204020204" pitchFamily="34" charset="-122"/>
                  </a:rPr>
                  <a:t>小结</a:t>
                </a:r>
                <a:endParaRPr lang="zh-CN" altLang="en-US" sz="53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0" name="矩形 9"/>
            <p:cNvSpPr/>
            <p:nvPr/>
          </p:nvSpPr>
          <p:spPr>
            <a:xfrm>
              <a:off x="998249" y="1704813"/>
              <a:ext cx="1043673" cy="1558102"/>
            </a:xfrm>
            <a:prstGeom prst="rect">
              <a:avLst/>
            </a:prstGeom>
          </p:spPr>
          <p:txBody>
            <a:bodyPr wrap="none">
              <a:spAutoFit/>
            </a:bodyPr>
            <a:p>
              <a:pPr fontAlgn="auto">
                <a:spcBef>
                  <a:spcPts val="0"/>
                </a:spcBef>
                <a:spcAft>
                  <a:spcPts val="0"/>
                </a:spcAft>
                <a:defRPr/>
              </a:pPr>
              <a:r>
                <a:rPr lang="en-US" altLang="zh-CN" sz="10750" dirty="0">
                  <a:solidFill>
                    <a:schemeClr val="bg1"/>
                  </a:solidFill>
                  <a:effectLst>
                    <a:innerShdw blurRad="63500" dist="50800" dir="10800000">
                      <a:prstClr val="black">
                        <a:alpha val="50000"/>
                      </a:prstClr>
                    </a:innerShdw>
                  </a:effectLst>
                  <a:latin typeface="Arial" panose="020B0604020202020204" pitchFamily="34" charset="0"/>
                  <a:ea typeface="+mn-ea"/>
                  <a:cs typeface="Arial" panose="020B0604020202020204" pitchFamily="34" charset="0"/>
                </a:rPr>
                <a:t>C</a:t>
              </a:r>
              <a:endParaRPr lang="zh-CN" altLang="en-US" sz="10750" dirty="0">
                <a:solidFill>
                  <a:schemeClr val="bg1"/>
                </a:solidFill>
                <a:effectLst>
                  <a:innerShdw blurRad="63500" dist="50800" dir="10800000">
                    <a:prstClr val="black">
                      <a:alpha val="50000"/>
                    </a:prstClr>
                  </a:innerShdw>
                </a:effectLst>
                <a:latin typeface="Arial" panose="020B0604020202020204" pitchFamily="34" charset="0"/>
                <a:ea typeface="+mn-ea"/>
                <a:cs typeface="Arial" panose="020B0604020202020204" pitchFamily="34" charset="0"/>
              </a:endParaRPr>
            </a:p>
          </p:txBody>
        </p:sp>
      </p:grpSp>
      <p:grpSp>
        <p:nvGrpSpPr>
          <p:cNvPr id="14" name="组合 18"/>
          <p:cNvGrpSpPr/>
          <p:nvPr/>
        </p:nvGrpSpPr>
        <p:grpSpPr bwMode="auto">
          <a:xfrm>
            <a:off x="5054600" y="2219961"/>
            <a:ext cx="6621780" cy="645160"/>
            <a:chOff x="4181203" y="3158205"/>
            <a:chExt cx="4218925" cy="577323"/>
          </a:xfrm>
        </p:grpSpPr>
        <p:sp>
          <p:nvSpPr>
            <p:cNvPr id="20" name="矩形 19"/>
            <p:cNvSpPr/>
            <p:nvPr/>
          </p:nvSpPr>
          <p:spPr bwMode="auto">
            <a:xfrm>
              <a:off x="4181203" y="3215359"/>
              <a:ext cx="4074491" cy="450299"/>
            </a:xfrm>
            <a:prstGeom prst="rect">
              <a:avLst/>
            </a:prstGeom>
            <a:solidFill>
              <a:schemeClr val="bg1">
                <a:lumMod val="50000"/>
              </a:schemeClr>
            </a:solidFill>
            <a:ln w="6350" algn="ctr">
              <a:noFill/>
              <a:miter lim="800000"/>
            </a:ln>
            <a:effectLst>
              <a:outerShdw blurRad="50800" dist="38100" dir="2700000" algn="tl" rotWithShape="0">
                <a:prstClr val="black">
                  <a:alpha val="40000"/>
                </a:prstClr>
              </a:outerShdw>
            </a:effectLst>
          </p:spPr>
          <p:txBody>
            <a:bodyPr lIns="0" tIns="0" rIns="0" bIns="0" anchor="ctr"/>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21" name="椭圆 20"/>
            <p:cNvSpPr/>
            <p:nvPr/>
          </p:nvSpPr>
          <p:spPr bwMode="auto">
            <a:xfrm>
              <a:off x="4305301" y="3286224"/>
              <a:ext cx="379573" cy="379573"/>
            </a:xfrm>
            <a:prstGeom prst="ellipse">
              <a:avLst/>
            </a:prstGeom>
            <a:solidFill>
              <a:schemeClr val="bg1"/>
            </a:solidFill>
            <a:ln w="6350" algn="ctr">
              <a:noFill/>
              <a:miter lim="800000"/>
            </a:ln>
            <a:effectLst>
              <a:innerShdw blurRad="63500" dist="50800" dir="13500000">
                <a:prstClr val="black">
                  <a:alpha val="50000"/>
                </a:prstClr>
              </a:innerShdw>
            </a:effectLst>
          </p:spPr>
          <p:txBody>
            <a:bodyPr lIns="0" tIns="0" rIns="0" bIns="0" anchor="ctr"/>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22" name="矩形 21"/>
            <p:cNvSpPr/>
            <p:nvPr/>
          </p:nvSpPr>
          <p:spPr>
            <a:xfrm>
              <a:off x="4194224" y="3191730"/>
              <a:ext cx="601806" cy="543797"/>
            </a:xfrm>
            <a:prstGeom prst="rect">
              <a:avLst/>
            </a:prstGeom>
          </p:spPr>
          <p:txBody>
            <a:bodyPr>
              <a:spAutoFit/>
            </a:bodyPr>
            <a:p>
              <a:pPr algn="ctr">
                <a:lnSpc>
                  <a:spcPct val="150000"/>
                </a:lnSpc>
              </a:pPr>
              <a:r>
                <a:rPr lang="zh-CN" altLang="en-US" sz="2240">
                  <a:solidFill>
                    <a:srgbClr val="262626"/>
                  </a:solidFill>
                  <a:latin typeface="微软雅黑" panose="020B0503020204020204" pitchFamily="34" charset="-122"/>
                  <a:ea typeface="微软雅黑" panose="020B0503020204020204" pitchFamily="34" charset="-122"/>
                </a:rPr>
                <a:t>二</a:t>
              </a:r>
              <a:endParaRPr lang="zh-CN" altLang="en-US" sz="2240">
                <a:solidFill>
                  <a:srgbClr val="262626"/>
                </a:solidFill>
                <a:latin typeface="微软雅黑" panose="020B0503020204020204" pitchFamily="34" charset="-122"/>
                <a:ea typeface="微软雅黑" panose="020B0503020204020204" pitchFamily="34" charset="-122"/>
              </a:endParaRPr>
            </a:p>
          </p:txBody>
        </p:sp>
        <p:sp>
          <p:nvSpPr>
            <p:cNvPr id="23" name="TextBox 22"/>
            <p:cNvSpPr txBox="1"/>
            <p:nvPr/>
          </p:nvSpPr>
          <p:spPr bwMode="auto">
            <a:xfrm>
              <a:off x="4731427" y="3158205"/>
              <a:ext cx="3668701" cy="577323"/>
            </a:xfrm>
            <a:prstGeom prst="rect">
              <a:avLst/>
            </a:prstGeom>
            <a:noFill/>
          </p:spPr>
          <p:txBody>
            <a:bodyPr wrap="square">
              <a:spAutoFit/>
            </a:bodyPr>
            <a:p>
              <a:pPr fontAlgn="auto">
                <a:spcBef>
                  <a:spcPts val="0"/>
                </a:spcBef>
                <a:spcAft>
                  <a:spcPts val="0"/>
                </a:spcAft>
                <a:defRPr/>
              </a:pPr>
              <a:r>
                <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询盘转化关键节点</a:t>
              </a:r>
              <a:endPar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4" name="组合 26"/>
          <p:cNvGrpSpPr/>
          <p:nvPr/>
        </p:nvGrpSpPr>
        <p:grpSpPr bwMode="auto">
          <a:xfrm>
            <a:off x="4700293" y="1469010"/>
            <a:ext cx="126151" cy="2962823"/>
            <a:chOff x="6966170" y="1570075"/>
            <a:chExt cx="63500" cy="2204256"/>
          </a:xfrm>
        </p:grpSpPr>
        <p:cxnSp>
          <p:nvCxnSpPr>
            <p:cNvPr id="28" name="直接连接符 27"/>
            <p:cNvCxnSpPr/>
            <p:nvPr/>
          </p:nvCxnSpPr>
          <p:spPr bwMode="auto">
            <a:xfrm>
              <a:off x="6966170" y="1570075"/>
              <a:ext cx="0" cy="2204256"/>
            </a:xfrm>
            <a:prstGeom prst="line">
              <a:avLst/>
            </a:prstGeom>
            <a:noFill/>
            <a:ln w="38100" cap="flat" cmpd="sng" algn="ctr">
              <a:solidFill>
                <a:schemeClr val="tx1">
                  <a:lumMod val="75000"/>
                  <a:lumOff val="25000"/>
                </a:schemeClr>
              </a:solidFill>
              <a:prstDash val="solid"/>
              <a:round/>
              <a:headEnd type="none" w="med" len="med"/>
              <a:tailEnd type="none" w="med" len="med"/>
            </a:ln>
            <a:effectLst/>
          </p:spPr>
        </p:cxnSp>
        <p:cxnSp>
          <p:nvCxnSpPr>
            <p:cNvPr id="29" name="直接连接符 28"/>
            <p:cNvCxnSpPr/>
            <p:nvPr/>
          </p:nvCxnSpPr>
          <p:spPr bwMode="auto">
            <a:xfrm>
              <a:off x="7029670" y="1570075"/>
              <a:ext cx="0" cy="2195552"/>
            </a:xfrm>
            <a:prstGeom prst="line">
              <a:avLst/>
            </a:prstGeom>
            <a:noFill/>
            <a:ln w="3175" cap="flat" cmpd="sng" algn="ctr">
              <a:solidFill>
                <a:schemeClr val="tx1">
                  <a:lumMod val="85000"/>
                  <a:lumOff val="15000"/>
                </a:schemeClr>
              </a:solidFill>
              <a:prstDash val="solid"/>
              <a:round/>
              <a:headEnd type="none" w="med" len="med"/>
              <a:tailEnd type="none" w="med" len="med"/>
            </a:ln>
            <a:effectLst/>
          </p:spPr>
        </p:cxnSp>
      </p:grpSp>
      <p:grpSp>
        <p:nvGrpSpPr>
          <p:cNvPr id="12" name="组合 18"/>
          <p:cNvGrpSpPr/>
          <p:nvPr/>
        </p:nvGrpSpPr>
        <p:grpSpPr bwMode="auto">
          <a:xfrm>
            <a:off x="5054600" y="1480186"/>
            <a:ext cx="6529069" cy="645160"/>
            <a:chOff x="4181203" y="3187185"/>
            <a:chExt cx="4159856" cy="577323"/>
          </a:xfrm>
        </p:grpSpPr>
        <p:sp>
          <p:nvSpPr>
            <p:cNvPr id="13" name="矩形 12"/>
            <p:cNvSpPr/>
            <p:nvPr/>
          </p:nvSpPr>
          <p:spPr bwMode="auto">
            <a:xfrm>
              <a:off x="4181203" y="3215359"/>
              <a:ext cx="4074491" cy="450299"/>
            </a:xfrm>
            <a:prstGeom prst="rect">
              <a:avLst/>
            </a:prstGeom>
            <a:solidFill>
              <a:schemeClr val="bg1">
                <a:lumMod val="50000"/>
              </a:schemeClr>
            </a:solidFill>
            <a:ln w="6350" algn="ctr">
              <a:noFill/>
              <a:miter lim="800000"/>
            </a:ln>
            <a:effectLst>
              <a:outerShdw blurRad="50800" dist="38100" dir="2700000" algn="tl" rotWithShape="0">
                <a:prstClr val="black">
                  <a:alpha val="40000"/>
                </a:prstClr>
              </a:outerShdw>
            </a:effectLst>
          </p:spPr>
          <p:txBody>
            <a:bodyPr lIns="0" tIns="0" rIns="0" bIns="0" anchor="ctr"/>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19" name="椭圆 18"/>
            <p:cNvSpPr/>
            <p:nvPr/>
          </p:nvSpPr>
          <p:spPr bwMode="auto">
            <a:xfrm>
              <a:off x="4305301" y="3286224"/>
              <a:ext cx="379573" cy="379573"/>
            </a:xfrm>
            <a:prstGeom prst="ellipse">
              <a:avLst/>
            </a:prstGeom>
            <a:solidFill>
              <a:schemeClr val="bg1"/>
            </a:solidFill>
            <a:ln w="6350" algn="ctr">
              <a:noFill/>
              <a:miter lim="800000"/>
            </a:ln>
            <a:effectLst>
              <a:innerShdw blurRad="63500" dist="50800" dir="13500000">
                <a:prstClr val="black">
                  <a:alpha val="50000"/>
                </a:prstClr>
              </a:innerShdw>
            </a:effectLst>
          </p:spPr>
          <p:txBody>
            <a:bodyPr lIns="0" tIns="0" rIns="0" bIns="0" anchor="ctr"/>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31" name="矩形 30"/>
            <p:cNvSpPr/>
            <p:nvPr/>
          </p:nvSpPr>
          <p:spPr>
            <a:xfrm>
              <a:off x="4194224" y="3191730"/>
              <a:ext cx="601806" cy="543797"/>
            </a:xfrm>
            <a:prstGeom prst="rect">
              <a:avLst/>
            </a:prstGeom>
          </p:spPr>
          <p:txBody>
            <a:bodyPr>
              <a:spAutoFit/>
            </a:bodyPr>
            <a:p>
              <a:pPr algn="ctr">
                <a:lnSpc>
                  <a:spcPct val="150000"/>
                </a:lnSpc>
              </a:pPr>
              <a:r>
                <a:rPr lang="zh-CN" altLang="zh-CN" sz="2240">
                  <a:solidFill>
                    <a:srgbClr val="262626"/>
                  </a:solidFill>
                  <a:latin typeface="微软雅黑" panose="020B0503020204020204" pitchFamily="34" charset="-122"/>
                  <a:ea typeface="微软雅黑" panose="020B0503020204020204" pitchFamily="34" charset="-122"/>
                </a:rPr>
                <a:t>一</a:t>
              </a:r>
              <a:endParaRPr lang="zh-CN" altLang="zh-CN" sz="2240">
                <a:solidFill>
                  <a:srgbClr val="262626"/>
                </a:solidFill>
                <a:latin typeface="微软雅黑" panose="020B0503020204020204" pitchFamily="34" charset="-122"/>
                <a:ea typeface="微软雅黑" panose="020B0503020204020204" pitchFamily="34" charset="-122"/>
              </a:endParaRPr>
            </a:p>
          </p:txBody>
        </p:sp>
        <p:sp>
          <p:nvSpPr>
            <p:cNvPr id="37" name="TextBox 22"/>
            <p:cNvSpPr txBox="1"/>
            <p:nvPr/>
          </p:nvSpPr>
          <p:spPr bwMode="auto">
            <a:xfrm>
              <a:off x="4790495" y="3187185"/>
              <a:ext cx="3550564" cy="577323"/>
            </a:xfrm>
            <a:prstGeom prst="rect">
              <a:avLst/>
            </a:prstGeom>
            <a:noFill/>
          </p:spPr>
          <p:txBody>
            <a:bodyPr wrap="square">
              <a:spAutoFit/>
            </a:bodyPr>
            <a:p>
              <a:pPr fontAlgn="auto">
                <a:spcBef>
                  <a:spcPts val="0"/>
                </a:spcBef>
                <a:spcAft>
                  <a:spcPts val="0"/>
                </a:spcAft>
                <a:defRPr/>
              </a:pPr>
              <a:r>
                <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询盘转化基本原则</a:t>
              </a:r>
              <a:endPar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1" name="组合 18"/>
          <p:cNvGrpSpPr/>
          <p:nvPr/>
        </p:nvGrpSpPr>
        <p:grpSpPr bwMode="auto">
          <a:xfrm>
            <a:off x="5160010" y="3306446"/>
            <a:ext cx="6621780" cy="645160"/>
            <a:chOff x="4181203" y="3158205"/>
            <a:chExt cx="4218925" cy="577323"/>
          </a:xfrm>
        </p:grpSpPr>
        <p:sp>
          <p:nvSpPr>
            <p:cNvPr id="15" name="矩形 14"/>
            <p:cNvSpPr/>
            <p:nvPr/>
          </p:nvSpPr>
          <p:spPr bwMode="auto">
            <a:xfrm>
              <a:off x="4181203" y="3215359"/>
              <a:ext cx="4074491" cy="450299"/>
            </a:xfrm>
            <a:prstGeom prst="rect">
              <a:avLst/>
            </a:prstGeom>
            <a:solidFill>
              <a:schemeClr val="bg1">
                <a:lumMod val="50000"/>
              </a:schemeClr>
            </a:solidFill>
            <a:ln w="6350" algn="ctr">
              <a:noFill/>
              <a:miter lim="800000"/>
            </a:ln>
            <a:effectLst>
              <a:outerShdw blurRad="50800" dist="38100" dir="2700000" algn="tl" rotWithShape="0">
                <a:prstClr val="black">
                  <a:alpha val="40000"/>
                </a:prstClr>
              </a:outerShdw>
            </a:effectLst>
          </p:spPr>
          <p:txBody>
            <a:bodyPr lIns="0" tIns="0" rIns="0" bIns="0" anchor="ctr"/>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16" name="椭圆 15"/>
            <p:cNvSpPr/>
            <p:nvPr/>
          </p:nvSpPr>
          <p:spPr bwMode="auto">
            <a:xfrm>
              <a:off x="4305301" y="3286224"/>
              <a:ext cx="379573" cy="379573"/>
            </a:xfrm>
            <a:prstGeom prst="ellipse">
              <a:avLst/>
            </a:prstGeom>
            <a:solidFill>
              <a:schemeClr val="bg1"/>
            </a:solidFill>
            <a:ln w="6350" algn="ctr">
              <a:noFill/>
              <a:miter lim="800000"/>
            </a:ln>
            <a:effectLst>
              <a:innerShdw blurRad="63500" dist="50800" dir="13500000">
                <a:prstClr val="black">
                  <a:alpha val="50000"/>
                </a:prstClr>
              </a:innerShdw>
            </a:effectLst>
          </p:spPr>
          <p:txBody>
            <a:bodyPr lIns="0" tIns="0" rIns="0" bIns="0" anchor="ctr"/>
            <a:p>
              <a:pPr algn="ctr" fontAlgn="auto">
                <a:spcBef>
                  <a:spcPts val="0"/>
                </a:spcBef>
                <a:spcAft>
                  <a:spcPts val="0"/>
                </a:spcAft>
                <a:defRPr/>
              </a:pPr>
              <a:endParaRPr lang="zh-CN" altLang="en-US" sz="1790" dirty="0">
                <a:latin typeface="华文楷体" panose="02010600040101010101" pitchFamily="2" charset="-122"/>
                <a:ea typeface="华文楷体" panose="02010600040101010101" pitchFamily="2" charset="-122"/>
              </a:endParaRPr>
            </a:p>
          </p:txBody>
        </p:sp>
        <p:sp>
          <p:nvSpPr>
            <p:cNvPr id="17" name="矩形 16"/>
            <p:cNvSpPr/>
            <p:nvPr/>
          </p:nvSpPr>
          <p:spPr>
            <a:xfrm>
              <a:off x="4194224" y="3191730"/>
              <a:ext cx="601806" cy="543797"/>
            </a:xfrm>
            <a:prstGeom prst="rect">
              <a:avLst/>
            </a:prstGeom>
          </p:spPr>
          <p:txBody>
            <a:bodyPr>
              <a:spAutoFit/>
            </a:bodyPr>
            <a:p>
              <a:pPr algn="ctr">
                <a:lnSpc>
                  <a:spcPct val="150000"/>
                </a:lnSpc>
              </a:pPr>
              <a:r>
                <a:rPr lang="zh-CN" altLang="en-US" sz="2240">
                  <a:solidFill>
                    <a:srgbClr val="262626"/>
                  </a:solidFill>
                  <a:latin typeface="微软雅黑" panose="020B0503020204020204" pitchFamily="34" charset="-122"/>
                  <a:ea typeface="微软雅黑" panose="020B0503020204020204" pitchFamily="34" charset="-122"/>
                </a:rPr>
                <a:t>三</a:t>
              </a:r>
              <a:endParaRPr lang="zh-CN" altLang="en-US" sz="2240">
                <a:solidFill>
                  <a:srgbClr val="262626"/>
                </a:solidFill>
                <a:latin typeface="微软雅黑" panose="020B0503020204020204" pitchFamily="34" charset="-122"/>
                <a:ea typeface="微软雅黑" panose="020B0503020204020204" pitchFamily="34" charset="-122"/>
              </a:endParaRPr>
            </a:p>
          </p:txBody>
        </p:sp>
        <p:sp>
          <p:nvSpPr>
            <p:cNvPr id="18" name="TextBox 22"/>
            <p:cNvSpPr txBox="1"/>
            <p:nvPr/>
          </p:nvSpPr>
          <p:spPr bwMode="auto">
            <a:xfrm>
              <a:off x="4731427" y="3158205"/>
              <a:ext cx="3668701" cy="577323"/>
            </a:xfrm>
            <a:prstGeom prst="rect">
              <a:avLst/>
            </a:prstGeom>
            <a:noFill/>
          </p:spPr>
          <p:txBody>
            <a:bodyPr wrap="square">
              <a:spAutoFit/>
            </a:bodyPr>
            <a:p>
              <a:pPr fontAlgn="auto">
                <a:spcBef>
                  <a:spcPts val="0"/>
                </a:spcBef>
                <a:spcAft>
                  <a:spcPts val="0"/>
                </a:spcAft>
                <a:defRPr/>
              </a:pPr>
              <a:r>
                <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报价技巧</a:t>
              </a:r>
              <a:endParaRPr lang="zh-CN" altLang="en-US" sz="3600"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sz="quarter" idx="13"/>
          </p:nvPr>
        </p:nvSpPr>
        <p:spPr/>
        <p:txBody>
          <a:bodyPr>
            <a:normAutofit fontScale="90000"/>
          </a:bodyPr>
          <a:p>
            <a:pPr marL="0" indent="0" algn="ctr">
              <a:buNone/>
            </a:pPr>
            <a:r>
              <a:rPr lang="en-US" altLang="zh-CN" sz="9600">
                <a:solidFill>
                  <a:srgbClr val="FF0000"/>
                </a:solidFill>
              </a:rPr>
              <a:t>THANK YOU</a:t>
            </a:r>
            <a:endParaRPr lang="en-US" altLang="zh-CN" sz="9600">
              <a:solidFill>
                <a:srgbClr val="FF0000"/>
              </a:solidFill>
            </a:endParaRPr>
          </a:p>
          <a:p>
            <a:pPr marL="0" indent="0" algn="ctr">
              <a:buNone/>
            </a:pPr>
            <a:endParaRPr lang="en-US" altLang="zh-CN" sz="9600"/>
          </a:p>
          <a:p>
            <a:pPr marL="0" indent="0" algn="ctr">
              <a:buNone/>
            </a:pPr>
            <a:r>
              <a:rPr lang="en-US" altLang="zh-CN" sz="9600"/>
              <a:t> </a:t>
            </a:r>
            <a:endParaRPr lang="en-US" altLang="zh-CN" sz="9600"/>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sz="quarter" idx="13"/>
          </p:nvPr>
        </p:nvSpPr>
        <p:spPr/>
        <p:txBody>
          <a:bodyPr/>
          <a:p>
            <a:endParaRPr lang="zh-CN" altLang="en-US"/>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sp>
        <p:nvSpPr>
          <p:cNvPr id="6" name="标题 1"/>
          <p:cNvSpPr>
            <a:spLocks noGrp="1"/>
          </p:cNvSpPr>
          <p:nvPr/>
        </p:nvSpPr>
        <p:spPr>
          <a:xfrm>
            <a:off x="779424" y="2285366"/>
            <a:ext cx="11215074" cy="864202"/>
          </a:xfrm>
          <a:prstGeom prst="rect">
            <a:avLst/>
          </a:prstGeom>
        </p:spPr>
        <p:txBody>
          <a:bodyPr vert="horz" lIns="91440" tIns="45720" rIns="91440" bIns="45720" rtlCol="0" anchor="b">
            <a:normAutofit/>
          </a:bodyPr>
          <a:lstStyle>
            <a:lvl1pPr algn="l" defTabSz="767715" rtl="0" eaLnBrk="1" latinLnBrk="0" hangingPunct="1">
              <a:lnSpc>
                <a:spcPct val="90000"/>
              </a:lnSpc>
              <a:spcBef>
                <a:spcPct val="0"/>
              </a:spcBef>
              <a:buNone/>
              <a:defRPr sz="2350" b="1" kern="1200">
                <a:solidFill>
                  <a:schemeClr val="tx1"/>
                </a:solidFill>
                <a:latin typeface="+mj-lt"/>
                <a:ea typeface="+mj-ea"/>
                <a:cs typeface="+mj-cs"/>
              </a:defRPr>
            </a:lvl1pPr>
          </a:lstStyle>
          <a:p>
            <a:pPr algn="ctr"/>
            <a:r>
              <a:rPr lang="zh-CN" altLang="en-US" sz="4800" spc="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rPr>
              <a:t>一、询盘转化基本原则</a:t>
            </a:r>
            <a:endParaRPr lang="zh-CN" altLang="en-US" sz="4800" spc="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3"/>
          </p:nvPr>
        </p:nvSpPr>
        <p:spPr/>
        <p:txBody>
          <a:bodyPr>
            <a:normAutofit lnSpcReduction="10000"/>
          </a:bodyPr>
          <a:p>
            <a:pPr marL="0" indent="0">
              <a:buNone/>
            </a:pPr>
            <a:endParaRPr lang="zh-CN" altLang="en-US" sz="3600" b="1"/>
          </a:p>
          <a:p>
            <a:r>
              <a:rPr lang="zh-CN" altLang="en-US" sz="3600"/>
              <a:t>（1）行业用语翻译准确</a:t>
            </a:r>
            <a:endParaRPr lang="zh-CN" altLang="en-US" sz="3600"/>
          </a:p>
          <a:p>
            <a:endParaRPr lang="zh-CN" altLang="en-US" sz="3600"/>
          </a:p>
          <a:p>
            <a:r>
              <a:rPr lang="zh-CN" altLang="en-US" sz="3600"/>
              <a:t>（2）产品参数正确，符合行业标准</a:t>
            </a:r>
            <a:endParaRPr lang="zh-CN" altLang="en-US" sz="3600"/>
          </a:p>
          <a:p>
            <a:endParaRPr lang="zh-CN" altLang="en-US" sz="3600"/>
          </a:p>
          <a:p>
            <a:r>
              <a:rPr lang="zh-CN" altLang="en-US" sz="3600"/>
              <a:t>（3）上下游产品熟悉</a:t>
            </a:r>
            <a:endParaRPr lang="zh-CN" altLang="en-US" sz="360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pic>
        <p:nvPicPr>
          <p:cNvPr id="6" name="图片 5" descr="专业"/>
          <p:cNvPicPr>
            <a:picLocks noChangeAspect="1"/>
          </p:cNvPicPr>
          <p:nvPr/>
        </p:nvPicPr>
        <p:blipFill>
          <a:blip r:embed="rId1"/>
          <a:stretch>
            <a:fillRect/>
          </a:stretch>
        </p:blipFill>
        <p:spPr>
          <a:xfrm>
            <a:off x="8529320" y="3036570"/>
            <a:ext cx="4068445" cy="2635885"/>
          </a:xfrm>
          <a:prstGeom prst="rect">
            <a:avLst/>
          </a:prstGeom>
        </p:spPr>
      </p:pic>
      <p:sp>
        <p:nvSpPr>
          <p:cNvPr id="7" name="标题 6"/>
          <p:cNvSpPr/>
          <p:nvPr>
            <p:ph type="title"/>
          </p:nvPr>
        </p:nvSpPr>
        <p:spPr/>
        <p:txBody>
          <a:bodyPr/>
          <a:p>
            <a:r>
              <a:rPr lang="zh-CN" altLang="en-US" sz="3600">
                <a:sym typeface="+mn-ea"/>
              </a:rPr>
              <a:t>1.专业性</a:t>
            </a:r>
            <a:endParaRPr lang="zh-CN" altLang="en-US"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sym typeface="+mn-ea"/>
              </a:rPr>
              <a:t>2.有效性</a:t>
            </a:r>
            <a:endParaRPr lang="zh-CN" altLang="en-US" sz="3600"/>
          </a:p>
        </p:txBody>
      </p:sp>
      <p:sp>
        <p:nvSpPr>
          <p:cNvPr id="3" name="内容占位符 2"/>
          <p:cNvSpPr>
            <a:spLocks noGrp="1"/>
          </p:cNvSpPr>
          <p:nvPr>
            <p:ph sz="quarter" idx="13"/>
          </p:nvPr>
        </p:nvSpPr>
        <p:spPr/>
        <p:txBody>
          <a:bodyPr>
            <a:normAutofit lnSpcReduction="20000"/>
          </a:bodyPr>
          <a:p>
            <a:pPr marL="0" indent="0">
              <a:buNone/>
            </a:pPr>
            <a:endParaRPr lang="zh-CN" altLang="en-US" sz="3600"/>
          </a:p>
          <a:p>
            <a:r>
              <a:rPr lang="zh-CN" altLang="en-US" sz="3600"/>
              <a:t>（1）回复能直击客户痛点</a:t>
            </a:r>
            <a:endParaRPr lang="zh-CN" altLang="en-US" sz="3600"/>
          </a:p>
          <a:p>
            <a:endParaRPr lang="zh-CN" altLang="en-US" sz="3600"/>
          </a:p>
          <a:p>
            <a:r>
              <a:rPr lang="zh-CN" altLang="en-US" sz="3600"/>
              <a:t>（2）报价有针对性</a:t>
            </a:r>
            <a:endParaRPr lang="zh-CN" altLang="en-US" sz="3600"/>
          </a:p>
          <a:p>
            <a:endParaRPr lang="zh-CN" altLang="en-US" sz="3600"/>
          </a:p>
          <a:p>
            <a:r>
              <a:rPr lang="zh-CN" altLang="en-US" sz="3600"/>
              <a:t>（3）能针对客户的异议，提出合理化方案</a:t>
            </a:r>
            <a:endParaRPr lang="zh-CN" altLang="en-US" sz="3600"/>
          </a:p>
          <a:p>
            <a:endParaRPr lang="zh-CN" altLang="en-US" sz="3600"/>
          </a:p>
          <a:p>
            <a:r>
              <a:rPr lang="zh-CN" altLang="en-US" sz="3600">
                <a:solidFill>
                  <a:srgbClr val="FF0000"/>
                </a:solidFill>
              </a:rPr>
              <a:t>（</a:t>
            </a:r>
            <a:r>
              <a:rPr lang="en-US" altLang="zh-CN" sz="3600">
                <a:solidFill>
                  <a:srgbClr val="FF0000"/>
                </a:solidFill>
              </a:rPr>
              <a:t>4</a:t>
            </a:r>
            <a:r>
              <a:rPr lang="zh-CN" altLang="en-US" sz="3600">
                <a:solidFill>
                  <a:srgbClr val="FF0000"/>
                </a:solidFill>
              </a:rPr>
              <a:t>）充分利用采购节为自己背书，赢得更多信任</a:t>
            </a:r>
            <a:endParaRPr lang="zh-CN" altLang="en-US" sz="3600">
              <a:solidFill>
                <a:srgbClr val="FF0000"/>
              </a:solidFill>
            </a:endParaRPr>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7522845" y="0"/>
            <a:ext cx="5011420" cy="2820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sz="quarter" idx="13"/>
          </p:nvPr>
        </p:nvSpPr>
        <p:spPr>
          <a:xfrm>
            <a:off x="692150" y="1738630"/>
            <a:ext cx="11215370" cy="3416935"/>
          </a:xfrm>
        </p:spPr>
        <p:txBody>
          <a:bodyPr/>
          <a:p>
            <a:pPr marL="0" indent="0" algn="ctr">
              <a:buNone/>
            </a:pPr>
            <a:r>
              <a:rPr lang="zh-CN" altLang="en-US" sz="4800" b="1"/>
              <a:t>二、询盘转化的关键节点</a:t>
            </a:r>
            <a:endParaRPr lang="zh-CN" altLang="en-US" sz="4800" b="1"/>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 name="矩形 28"/>
          <p:cNvSpPr/>
          <p:nvPr/>
        </p:nvSpPr>
        <p:spPr>
          <a:xfrm>
            <a:off x="10674350" y="4203065"/>
            <a:ext cx="1707515" cy="1212850"/>
          </a:xfrm>
          <a:prstGeom prst="rect">
            <a:avLst/>
          </a:prstGeom>
          <a:solidFill>
            <a:schemeClr val="accent2">
              <a:lumMod val="60000"/>
              <a:lumOff val="40000"/>
            </a:schemeClr>
          </a:solidFill>
          <a:ln w="9525" cap="flat">
            <a:noFill/>
            <a:prstDash val="solid"/>
            <a:miter/>
          </a:ln>
        </p:spPr>
        <p:txBody>
          <a:bodyPr rtlCol="0" anchor="ctr"/>
          <a:p>
            <a:pPr algn="l"/>
            <a:endParaRPr lang="zh-CN" altLang="en-US" dirty="0"/>
          </a:p>
        </p:txBody>
      </p:sp>
      <p:sp>
        <p:nvSpPr>
          <p:cNvPr id="28" name="矩形 27"/>
          <p:cNvSpPr/>
          <p:nvPr/>
        </p:nvSpPr>
        <p:spPr>
          <a:xfrm>
            <a:off x="8270240" y="1697990"/>
            <a:ext cx="1651635" cy="1189355"/>
          </a:xfrm>
          <a:prstGeom prst="rect">
            <a:avLst/>
          </a:prstGeom>
          <a:solidFill>
            <a:schemeClr val="accent2">
              <a:lumMod val="60000"/>
              <a:lumOff val="40000"/>
            </a:schemeClr>
          </a:solidFill>
          <a:ln w="9525" cap="flat">
            <a:noFill/>
            <a:prstDash val="solid"/>
            <a:miter/>
          </a:ln>
        </p:spPr>
        <p:txBody>
          <a:bodyPr rtlCol="0" anchor="ctr"/>
          <a:p>
            <a:pPr algn="l"/>
            <a:endParaRPr lang="zh-CN" altLang="en-US" dirty="0"/>
          </a:p>
        </p:txBody>
      </p:sp>
      <p:sp>
        <p:nvSpPr>
          <p:cNvPr id="27" name="矩形 26"/>
          <p:cNvSpPr/>
          <p:nvPr/>
        </p:nvSpPr>
        <p:spPr>
          <a:xfrm>
            <a:off x="5673725" y="1732915"/>
            <a:ext cx="1894205" cy="1247140"/>
          </a:xfrm>
          <a:prstGeom prst="rect">
            <a:avLst/>
          </a:prstGeom>
          <a:solidFill>
            <a:schemeClr val="accent2">
              <a:lumMod val="60000"/>
              <a:lumOff val="40000"/>
            </a:schemeClr>
          </a:solidFill>
          <a:ln w="9525" cap="flat">
            <a:noFill/>
            <a:prstDash val="solid"/>
            <a:miter/>
          </a:ln>
        </p:spPr>
        <p:txBody>
          <a:bodyPr rtlCol="0" anchor="ctr"/>
          <a:p>
            <a:pPr algn="l"/>
            <a:endParaRPr lang="zh-CN" altLang="en-US" dirty="0"/>
          </a:p>
        </p:txBody>
      </p:sp>
      <p:sp>
        <p:nvSpPr>
          <p:cNvPr id="4" name="矩形 3"/>
          <p:cNvSpPr/>
          <p:nvPr/>
        </p:nvSpPr>
        <p:spPr>
          <a:xfrm>
            <a:off x="3209925" y="1685290"/>
            <a:ext cx="1776095" cy="1239520"/>
          </a:xfrm>
          <a:prstGeom prst="rect">
            <a:avLst/>
          </a:prstGeom>
          <a:solidFill>
            <a:schemeClr val="accent2">
              <a:lumMod val="60000"/>
              <a:lumOff val="40000"/>
            </a:schemeClr>
          </a:solidFill>
          <a:ln w="9525" cap="flat">
            <a:noFill/>
            <a:prstDash val="solid"/>
            <a:miter/>
          </a:ln>
        </p:spPr>
        <p:txBody>
          <a:bodyPr rtlCol="0" anchor="ctr"/>
          <a:p>
            <a:pPr algn="l"/>
            <a:endParaRPr lang="zh-CN" altLang="en-US" dirty="0"/>
          </a:p>
        </p:txBody>
      </p:sp>
      <p:sp>
        <p:nvSpPr>
          <p:cNvPr id="2" name="标题 1"/>
          <p:cNvSpPr>
            <a:spLocks noGrp="1"/>
          </p:cNvSpPr>
          <p:nvPr>
            <p:ph type="title"/>
          </p:nvPr>
        </p:nvSpPr>
        <p:spPr/>
        <p:txBody>
          <a:bodyPr/>
          <a:p>
            <a:r>
              <a:rPr lang="zh-CN" altLang="en-US" sz="3600"/>
              <a:t>1.询盘转化的基本流程</a:t>
            </a:r>
            <a:endParaRPr lang="zh-CN" altLang="en-US" sz="3600"/>
          </a:p>
        </p:txBody>
      </p:sp>
      <p:sp>
        <p:nvSpPr>
          <p:cNvPr id="3" name="内容占位符 2"/>
          <p:cNvSpPr>
            <a:spLocks noGrp="1"/>
          </p:cNvSpPr>
          <p:nvPr>
            <p:ph sz="quarter" idx="13"/>
          </p:nvPr>
        </p:nvSpPr>
        <p:spPr>
          <a:xfrm>
            <a:off x="312420" y="949325"/>
            <a:ext cx="11595100" cy="4206240"/>
          </a:xfrm>
        </p:spPr>
        <p:txBody>
          <a:bodyPr/>
          <a:p>
            <a:endParaRPr lang="zh-CN" altLang="en-US"/>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11" name="组合 1"/>
          <p:cNvGrpSpPr/>
          <p:nvPr/>
        </p:nvGrpSpPr>
        <p:grpSpPr>
          <a:xfrm>
            <a:off x="787771" y="1045115"/>
            <a:ext cx="9806941" cy="2540487"/>
            <a:chOff x="358426" y="2183408"/>
            <a:chExt cx="11536779" cy="2910285"/>
          </a:xfrm>
        </p:grpSpPr>
        <p:sp>
          <p:nvSpPr>
            <p:cNvPr id="12" name="koppt-多边形"/>
            <p:cNvSpPr/>
            <p:nvPr/>
          </p:nvSpPr>
          <p:spPr>
            <a:xfrm>
              <a:off x="2882562" y="2851918"/>
              <a:ext cx="411601" cy="151669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10210" rtl="0" eaLnBrk="1" fontAlgn="auto" latinLnBrk="0" hangingPunct="0">
                <a:lnSpc>
                  <a:spcPct val="100000"/>
                </a:lnSpc>
                <a:spcBef>
                  <a:spcPts val="0"/>
                </a:spcBef>
                <a:spcAft>
                  <a:spcPts val="0"/>
                </a:spcAft>
                <a:buClrTx/>
                <a:buSzTx/>
                <a:buFontTx/>
                <a:buNone/>
                <a:defRPr/>
              </a:pPr>
              <a:endParaRPr kumimoji="0" lang="en-US" sz="895" b="0" i="0" u="none" strike="noStrike" kern="0" cap="none" spc="0" normalizeH="0" baseline="0" noProof="0" dirty="0">
                <a:ln>
                  <a:noFill/>
                </a:ln>
                <a:solidFill>
                  <a:srgbClr val="303030"/>
                </a:solidFill>
                <a:effectLst/>
                <a:uLnTx/>
                <a:uFillTx/>
                <a:latin typeface="Arial" panose="020B0604020202020204"/>
                <a:ea typeface="微软雅黑" panose="020B0503020204020204" pitchFamily="34" charset="-122"/>
                <a:sym typeface="Helvetica Light"/>
              </a:endParaRPr>
            </a:p>
          </p:txBody>
        </p:sp>
        <p:sp>
          <p:nvSpPr>
            <p:cNvPr id="13" name="koppt-多边形"/>
            <p:cNvSpPr/>
            <p:nvPr/>
          </p:nvSpPr>
          <p:spPr>
            <a:xfrm>
              <a:off x="5652465" y="2851917"/>
              <a:ext cx="366034" cy="152833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10210" rtl="0" eaLnBrk="1" fontAlgn="auto" latinLnBrk="0" hangingPunct="0">
                <a:lnSpc>
                  <a:spcPct val="100000"/>
                </a:lnSpc>
                <a:spcBef>
                  <a:spcPts val="0"/>
                </a:spcBef>
                <a:spcAft>
                  <a:spcPts val="0"/>
                </a:spcAft>
                <a:buClrTx/>
                <a:buSzTx/>
                <a:buFontTx/>
                <a:buNone/>
                <a:defRPr/>
              </a:pPr>
              <a:endParaRPr kumimoji="0" lang="en-US" sz="895" b="0" i="0" u="none" strike="noStrike" kern="0" cap="none" spc="0" normalizeH="0" baseline="0" noProof="0" dirty="0">
                <a:ln>
                  <a:noFill/>
                </a:ln>
                <a:solidFill>
                  <a:srgbClr val="303030"/>
                </a:solidFill>
                <a:effectLst/>
                <a:uLnTx/>
                <a:uFillTx/>
                <a:latin typeface="Arial" panose="020B0604020202020204"/>
                <a:ea typeface="微软雅黑" panose="020B0503020204020204" pitchFamily="34" charset="-122"/>
                <a:sym typeface="Helvetica Light"/>
              </a:endParaRPr>
            </a:p>
          </p:txBody>
        </p:sp>
        <p:sp>
          <p:nvSpPr>
            <p:cNvPr id="14" name="koppt-多边形"/>
            <p:cNvSpPr/>
            <p:nvPr/>
          </p:nvSpPr>
          <p:spPr>
            <a:xfrm>
              <a:off x="8857873" y="2828641"/>
              <a:ext cx="413842" cy="1595985"/>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10210" rtl="0" eaLnBrk="1" fontAlgn="auto" latinLnBrk="0" hangingPunct="0">
                <a:lnSpc>
                  <a:spcPct val="100000"/>
                </a:lnSpc>
                <a:spcBef>
                  <a:spcPts val="0"/>
                </a:spcBef>
                <a:spcAft>
                  <a:spcPts val="0"/>
                </a:spcAft>
                <a:buClrTx/>
                <a:buSzTx/>
                <a:buFontTx/>
                <a:buNone/>
                <a:defRPr/>
              </a:pPr>
              <a:endParaRPr kumimoji="0" lang="en-US" sz="895" b="0" i="0" u="none" strike="noStrike" kern="0" cap="none" spc="0" normalizeH="0" baseline="0" noProof="0" dirty="0">
                <a:ln>
                  <a:noFill/>
                </a:ln>
                <a:solidFill>
                  <a:srgbClr val="303030"/>
                </a:solidFill>
                <a:effectLst/>
                <a:uLnTx/>
                <a:uFillTx/>
                <a:latin typeface="Arial" panose="020B0604020202020204"/>
                <a:ea typeface="微软雅黑" panose="020B0503020204020204" pitchFamily="34" charset="-122"/>
                <a:sym typeface="Helvetica Light"/>
              </a:endParaRPr>
            </a:p>
          </p:txBody>
        </p:sp>
        <p:sp>
          <p:nvSpPr>
            <p:cNvPr id="15" name="koppt-多边形"/>
            <p:cNvSpPr/>
            <p:nvPr/>
          </p:nvSpPr>
          <p:spPr>
            <a:xfrm>
              <a:off x="11446254" y="2931935"/>
              <a:ext cx="448951" cy="1665819"/>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10210" rtl="0" eaLnBrk="1" fontAlgn="auto" latinLnBrk="0" hangingPunct="0">
                <a:lnSpc>
                  <a:spcPct val="100000"/>
                </a:lnSpc>
                <a:spcBef>
                  <a:spcPts val="0"/>
                </a:spcBef>
                <a:spcAft>
                  <a:spcPts val="0"/>
                </a:spcAft>
                <a:buClrTx/>
                <a:buSzTx/>
                <a:buFontTx/>
                <a:buNone/>
                <a:defRPr/>
              </a:pPr>
              <a:endParaRPr kumimoji="0" lang="en-US" sz="895" b="0" i="0" u="none" strike="noStrike" kern="0" cap="none" spc="0" normalizeH="0" baseline="0" noProof="0" dirty="0">
                <a:ln>
                  <a:noFill/>
                </a:ln>
                <a:solidFill>
                  <a:srgbClr val="303030"/>
                </a:solidFill>
                <a:effectLst/>
                <a:uLnTx/>
                <a:uFillTx/>
                <a:latin typeface="Arial" panose="020B0604020202020204"/>
                <a:ea typeface="微软雅黑" panose="020B0503020204020204" pitchFamily="34" charset="-122"/>
                <a:sym typeface="Helvetica Light"/>
              </a:endParaRPr>
            </a:p>
          </p:txBody>
        </p:sp>
        <p:sp>
          <p:nvSpPr>
            <p:cNvPr id="16" name="koppt-圆形"/>
            <p:cNvSpPr>
              <a:spLocks noChangeAspect="1"/>
            </p:cNvSpPr>
            <p:nvPr/>
          </p:nvSpPr>
          <p:spPr>
            <a:xfrm>
              <a:off x="2360139" y="3266242"/>
              <a:ext cx="665126" cy="665684"/>
            </a:xfrm>
            <a:prstGeom prst="ellipse">
              <a:avLst/>
            </a:prstGeom>
            <a:solidFill>
              <a:schemeClr val="accent1"/>
            </a:solidFill>
            <a:ln w="762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10210" rtl="0" eaLnBrk="1" fontAlgn="auto" latinLnBrk="0" hangingPunct="0">
                <a:lnSpc>
                  <a:spcPct val="100000"/>
                </a:lnSpc>
                <a:spcBef>
                  <a:spcPts val="0"/>
                </a:spcBef>
                <a:spcAft>
                  <a:spcPts val="0"/>
                </a:spcAft>
                <a:buClrTx/>
                <a:buSzTx/>
                <a:buFontTx/>
                <a:buNone/>
                <a:defRPr/>
              </a:pPr>
              <a:r>
                <a:rPr kumimoji="0" lang="en-US" sz="9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Light"/>
                </a:rPr>
                <a:t>01</a:t>
              </a:r>
              <a:endParaRPr kumimoji="0" lang="en-US" sz="9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sp>
          <p:nvSpPr>
            <p:cNvPr id="17" name="koppt-圆形"/>
            <p:cNvSpPr>
              <a:spLocks noChangeAspect="1"/>
            </p:cNvSpPr>
            <p:nvPr/>
          </p:nvSpPr>
          <p:spPr>
            <a:xfrm>
              <a:off x="5080267" y="3266242"/>
              <a:ext cx="665126" cy="665684"/>
            </a:xfrm>
            <a:prstGeom prst="ellipse">
              <a:avLst/>
            </a:prstGeom>
            <a:solidFill>
              <a:schemeClr val="accent2"/>
            </a:solid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10210" rtl="0" eaLnBrk="1" fontAlgn="auto" latinLnBrk="0" hangingPunct="0">
                <a:lnSpc>
                  <a:spcPct val="100000"/>
                </a:lnSpc>
                <a:spcBef>
                  <a:spcPts val="0"/>
                </a:spcBef>
                <a:spcAft>
                  <a:spcPts val="0"/>
                </a:spcAft>
                <a:buClrTx/>
                <a:buSzTx/>
                <a:buFontTx/>
                <a:buNone/>
                <a:defRPr/>
              </a:pPr>
              <a:r>
                <a:rPr kumimoji="0" lang="en-US" sz="9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Light"/>
                </a:rPr>
                <a:t>02</a:t>
              </a:r>
              <a:endParaRPr kumimoji="0" lang="en-US" sz="9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sp>
          <p:nvSpPr>
            <p:cNvPr id="18" name="koppt-圆形"/>
            <p:cNvSpPr>
              <a:spLocks noChangeAspect="1"/>
            </p:cNvSpPr>
            <p:nvPr/>
          </p:nvSpPr>
          <p:spPr>
            <a:xfrm>
              <a:off x="8333702" y="3352806"/>
              <a:ext cx="665126" cy="665684"/>
            </a:xfrm>
            <a:prstGeom prst="ellipse">
              <a:avLst/>
            </a:prstGeom>
            <a:solidFill>
              <a:schemeClr val="accent3"/>
            </a:solidFill>
            <a:ln w="762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10210" rtl="0" eaLnBrk="1" fontAlgn="auto" latinLnBrk="0" hangingPunct="0">
                <a:lnSpc>
                  <a:spcPct val="100000"/>
                </a:lnSpc>
                <a:spcBef>
                  <a:spcPts val="0"/>
                </a:spcBef>
                <a:spcAft>
                  <a:spcPts val="0"/>
                </a:spcAft>
                <a:buClrTx/>
                <a:buSzTx/>
                <a:buFontTx/>
                <a:buNone/>
                <a:defRPr/>
              </a:pPr>
              <a:r>
                <a:rPr kumimoji="0" lang="en-US" sz="9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Light"/>
                </a:rPr>
                <a:t>03</a:t>
              </a:r>
              <a:endParaRPr kumimoji="0" lang="en-US" sz="9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sp>
          <p:nvSpPr>
            <p:cNvPr id="19" name="koppt-圆形"/>
            <p:cNvSpPr>
              <a:spLocks noChangeAspect="1"/>
            </p:cNvSpPr>
            <p:nvPr/>
          </p:nvSpPr>
          <p:spPr>
            <a:xfrm>
              <a:off x="10962049" y="3432823"/>
              <a:ext cx="665126" cy="665684"/>
            </a:xfrm>
            <a:prstGeom prst="ellipse">
              <a:avLst/>
            </a:prstGeom>
            <a:solidFill>
              <a:schemeClr val="accent4"/>
            </a:solidFill>
            <a:ln w="762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10210" rtl="0" eaLnBrk="1" fontAlgn="auto" latinLnBrk="0" hangingPunct="0">
                <a:lnSpc>
                  <a:spcPct val="100000"/>
                </a:lnSpc>
                <a:spcBef>
                  <a:spcPts val="0"/>
                </a:spcBef>
                <a:spcAft>
                  <a:spcPts val="0"/>
                </a:spcAft>
                <a:buClrTx/>
                <a:buSzTx/>
                <a:buFontTx/>
                <a:buNone/>
                <a:defRPr/>
              </a:pPr>
              <a:r>
                <a:rPr kumimoji="0" lang="en-US" sz="9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Light"/>
                </a:rPr>
                <a:t>04</a:t>
              </a:r>
              <a:endParaRPr kumimoji="0" lang="en-US" sz="9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sp>
          <p:nvSpPr>
            <p:cNvPr id="20" name="koppt-连接线"/>
            <p:cNvSpPr/>
            <p:nvPr/>
          </p:nvSpPr>
          <p:spPr>
            <a:xfrm rot="19051047">
              <a:off x="2930278" y="2183408"/>
              <a:ext cx="2181771"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p>
              <a:pPr marL="0" marR="0" lvl="0" indent="0" algn="ctr" defTabSz="410210" rtl="0" eaLnBrk="1" fontAlgn="auto" latinLnBrk="0" hangingPunct="0">
                <a:lnSpc>
                  <a:spcPct val="100000"/>
                </a:lnSpc>
                <a:spcBef>
                  <a:spcPts val="0"/>
                </a:spcBef>
                <a:spcAft>
                  <a:spcPts val="0"/>
                </a:spcAft>
                <a:buClrTx/>
                <a:buSzTx/>
                <a:buFontTx/>
                <a:buNone/>
                <a:defRPr/>
              </a:pPr>
              <a:endParaRPr kumimoji="0" lang="en-US" sz="895" b="0" i="0" u="none" strike="noStrike" kern="0" cap="none" spc="0" normalizeH="0" baseline="0" noProof="0" dirty="0">
                <a:ln>
                  <a:noFill/>
                </a:ln>
                <a:solidFill>
                  <a:srgbClr val="303030"/>
                </a:solidFill>
                <a:effectLst/>
                <a:uLnTx/>
                <a:uFillTx/>
                <a:latin typeface="Arial" panose="020B0604020202020204"/>
                <a:ea typeface="微软雅黑" panose="020B0503020204020204" pitchFamily="34" charset="-122"/>
                <a:sym typeface="Helvetica Light"/>
              </a:endParaRPr>
            </a:p>
          </p:txBody>
        </p:sp>
        <p:sp>
          <p:nvSpPr>
            <p:cNvPr id="21" name="koppt-连接线"/>
            <p:cNvSpPr/>
            <p:nvPr/>
          </p:nvSpPr>
          <p:spPr>
            <a:xfrm rot="13500000" flipH="1">
              <a:off x="5725516" y="2911922"/>
              <a:ext cx="2181771"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p>
              <a:pPr marL="0" marR="0" lvl="0" indent="0" algn="ctr" defTabSz="410210" rtl="0" eaLnBrk="1" fontAlgn="auto" latinLnBrk="0" hangingPunct="0">
                <a:lnSpc>
                  <a:spcPct val="100000"/>
                </a:lnSpc>
                <a:spcBef>
                  <a:spcPts val="0"/>
                </a:spcBef>
                <a:spcAft>
                  <a:spcPts val="0"/>
                </a:spcAft>
                <a:buClrTx/>
                <a:buSzTx/>
                <a:buFontTx/>
                <a:buNone/>
                <a:defRPr/>
              </a:pPr>
              <a:endParaRPr kumimoji="0" lang="en-US" sz="895" b="0" i="0" u="none" strike="noStrike" kern="0" cap="none" spc="0" normalizeH="0" baseline="0" noProof="0" dirty="0">
                <a:ln>
                  <a:noFill/>
                </a:ln>
                <a:solidFill>
                  <a:srgbClr val="303030"/>
                </a:solidFill>
                <a:effectLst/>
                <a:uLnTx/>
                <a:uFillTx/>
                <a:latin typeface="Arial" panose="020B0604020202020204"/>
                <a:ea typeface="微软雅黑" panose="020B0503020204020204" pitchFamily="34" charset="-122"/>
                <a:sym typeface="Helvetica Light"/>
              </a:endParaRPr>
            </a:p>
          </p:txBody>
        </p:sp>
        <p:sp>
          <p:nvSpPr>
            <p:cNvPr id="22" name="koppt-连接线"/>
            <p:cNvSpPr/>
            <p:nvPr/>
          </p:nvSpPr>
          <p:spPr>
            <a:xfrm rot="19051047">
              <a:off x="8671763" y="2209010"/>
              <a:ext cx="2181771"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p>
              <a:pPr marL="0" marR="0" lvl="0" indent="0" algn="ctr" defTabSz="410210" rtl="0" eaLnBrk="1" fontAlgn="auto" latinLnBrk="0" hangingPunct="0">
                <a:lnSpc>
                  <a:spcPct val="100000"/>
                </a:lnSpc>
                <a:spcBef>
                  <a:spcPts val="0"/>
                </a:spcBef>
                <a:spcAft>
                  <a:spcPts val="0"/>
                </a:spcAft>
                <a:buClrTx/>
                <a:buSzTx/>
                <a:buFontTx/>
                <a:buNone/>
                <a:defRPr/>
              </a:pPr>
              <a:endParaRPr kumimoji="0" lang="en-US" sz="895" b="0" i="0" u="none" strike="noStrike" kern="0" cap="none" spc="0" normalizeH="0" baseline="0" noProof="0" dirty="0">
                <a:ln>
                  <a:noFill/>
                </a:ln>
                <a:solidFill>
                  <a:srgbClr val="303030"/>
                </a:solidFill>
                <a:effectLst/>
                <a:uLnTx/>
                <a:uFillTx/>
                <a:latin typeface="Arial" panose="020B0604020202020204"/>
                <a:ea typeface="微软雅黑" panose="020B0503020204020204" pitchFamily="34" charset="-122"/>
                <a:sym typeface="Helvetica Light"/>
              </a:endParaRPr>
            </a:p>
          </p:txBody>
        </p:sp>
        <p:sp>
          <p:nvSpPr>
            <p:cNvPr id="23" name="koppt-文本框"/>
            <p:cNvSpPr/>
            <p:nvPr/>
          </p:nvSpPr>
          <p:spPr>
            <a:xfrm>
              <a:off x="358426" y="3003224"/>
              <a:ext cx="2001232" cy="1190806"/>
            </a:xfrm>
            <a:prstGeom prst="rect">
              <a:avLst/>
            </a:prstGeom>
          </p:spPr>
          <p:txBody>
            <a:bodyPr wrap="square">
              <a:spAutoFit/>
            </a:bodyPr>
            <a:p>
              <a:pPr lvl="0" algn="ctr">
                <a:lnSpc>
                  <a:spcPct val="150000"/>
                </a:lnSpc>
              </a:pPr>
              <a:r>
                <a:rPr lang="en-US" altLang="zh-CN" sz="3600" dirty="0" smtClean="0">
                  <a:latin typeface="微软雅黑" panose="020B0503020204020204" pitchFamily="34" charset="-122"/>
                  <a:ea typeface="微软雅黑" panose="020B0503020204020204" pitchFamily="34" charset="-122"/>
                </a:rPr>
                <a:t>来询盘</a:t>
              </a:r>
              <a:endParaRPr lang="en-US" altLang="zh-CN" sz="2520" dirty="0" smtClean="0">
                <a:latin typeface="微软雅黑" panose="020B0503020204020204" pitchFamily="34" charset="-122"/>
                <a:ea typeface="微软雅黑" panose="020B0503020204020204" pitchFamily="34" charset="-122"/>
              </a:endParaRPr>
            </a:p>
            <a:p>
              <a:pPr algn="ctr">
                <a:lnSpc>
                  <a:spcPct val="150000"/>
                </a:lnSpc>
              </a:pPr>
              <a:endParaRPr lang="en-US" altLang="zh-CN" sz="505" dirty="0">
                <a:solidFill>
                  <a:schemeClr val="tx2"/>
                </a:solidFill>
                <a:latin typeface="微软雅黑" panose="020B0503020204020204" pitchFamily="34" charset="-122"/>
                <a:ea typeface="微软雅黑" panose="020B0503020204020204" pitchFamily="34" charset="-122"/>
              </a:endParaRPr>
            </a:p>
          </p:txBody>
        </p:sp>
      </p:grpSp>
      <p:grpSp>
        <p:nvGrpSpPr>
          <p:cNvPr id="6" name="组合 1"/>
          <p:cNvGrpSpPr/>
          <p:nvPr/>
        </p:nvGrpSpPr>
        <p:grpSpPr>
          <a:xfrm rot="10800000">
            <a:off x="2696488" y="3378105"/>
            <a:ext cx="7517130" cy="2540487"/>
            <a:chOff x="2809091" y="2183408"/>
            <a:chExt cx="8843070" cy="2910285"/>
          </a:xfrm>
        </p:grpSpPr>
        <p:sp>
          <p:nvSpPr>
            <p:cNvPr id="7" name="koppt-多边形"/>
            <p:cNvSpPr/>
            <p:nvPr/>
          </p:nvSpPr>
          <p:spPr>
            <a:xfrm>
              <a:off x="2809091" y="2673697"/>
              <a:ext cx="484808" cy="157489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0210" rtl="0" eaLnBrk="1" fontAlgn="auto" latinLnBrk="0" hangingPunct="0">
                <a:lnSpc>
                  <a:spcPct val="100000"/>
                </a:lnSpc>
                <a:spcBef>
                  <a:spcPts val="0"/>
                </a:spcBef>
                <a:spcAft>
                  <a:spcPts val="0"/>
                </a:spcAft>
                <a:buClrTx/>
                <a:buSzTx/>
                <a:buFontTx/>
                <a:buNone/>
                <a:defRPr/>
              </a:pPr>
              <a:endParaRPr kumimoji="0" lang="en-US" sz="895" b="0" i="0" u="none" strike="noStrike" kern="0" cap="none" spc="0" normalizeH="0" baseline="0" noProof="0" dirty="0">
                <a:ln>
                  <a:noFill/>
                </a:ln>
                <a:solidFill>
                  <a:srgbClr val="303030"/>
                </a:solidFill>
                <a:effectLst/>
                <a:uLnTx/>
                <a:uFillTx/>
                <a:latin typeface="Arial" panose="020B0604020202020204"/>
                <a:ea typeface="微软雅黑" panose="020B0503020204020204" pitchFamily="34" charset="-122"/>
                <a:sym typeface="Helvetica Light"/>
              </a:endParaRPr>
            </a:p>
          </p:txBody>
        </p:sp>
        <p:sp>
          <p:nvSpPr>
            <p:cNvPr id="8" name="koppt-多边形"/>
            <p:cNvSpPr/>
            <p:nvPr/>
          </p:nvSpPr>
          <p:spPr>
            <a:xfrm>
              <a:off x="6281180" y="2825003"/>
              <a:ext cx="390685" cy="147014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0210" rtl="0" eaLnBrk="1" fontAlgn="auto" latinLnBrk="0" hangingPunct="0">
                <a:lnSpc>
                  <a:spcPct val="100000"/>
                </a:lnSpc>
                <a:spcBef>
                  <a:spcPts val="0"/>
                </a:spcBef>
                <a:spcAft>
                  <a:spcPts val="0"/>
                </a:spcAft>
                <a:buClrTx/>
                <a:buSzTx/>
                <a:buFontTx/>
                <a:buNone/>
                <a:defRPr/>
              </a:pPr>
              <a:endParaRPr kumimoji="0" lang="en-US" sz="895" b="0" i="0" u="none" strike="noStrike" kern="0" cap="none" spc="0" normalizeH="0" baseline="0" noProof="0" dirty="0">
                <a:ln>
                  <a:noFill/>
                </a:ln>
                <a:solidFill>
                  <a:srgbClr val="303030"/>
                </a:solidFill>
                <a:effectLst/>
                <a:uLnTx/>
                <a:uFillTx/>
                <a:latin typeface="Arial" panose="020B0604020202020204"/>
                <a:ea typeface="微软雅黑" panose="020B0503020204020204" pitchFamily="34" charset="-122"/>
                <a:sym typeface="Helvetica Light"/>
              </a:endParaRPr>
            </a:p>
          </p:txBody>
        </p:sp>
        <p:sp>
          <p:nvSpPr>
            <p:cNvPr id="9" name="koppt-多边形"/>
            <p:cNvSpPr/>
            <p:nvPr/>
          </p:nvSpPr>
          <p:spPr>
            <a:xfrm>
              <a:off x="8510248" y="2759534"/>
              <a:ext cx="413095" cy="1516695"/>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0210" rtl="0" eaLnBrk="1" fontAlgn="auto" latinLnBrk="0" hangingPunct="0">
                <a:lnSpc>
                  <a:spcPct val="100000"/>
                </a:lnSpc>
                <a:spcBef>
                  <a:spcPts val="0"/>
                </a:spcBef>
                <a:spcAft>
                  <a:spcPts val="0"/>
                </a:spcAft>
                <a:buClrTx/>
                <a:buSzTx/>
                <a:buFontTx/>
                <a:buNone/>
                <a:defRPr/>
              </a:pPr>
              <a:endParaRPr kumimoji="0" lang="en-US" sz="895" b="0" i="0" u="none" strike="noStrike" kern="0" cap="none" spc="0" normalizeH="0" baseline="0" noProof="0" dirty="0">
                <a:ln>
                  <a:noFill/>
                </a:ln>
                <a:solidFill>
                  <a:srgbClr val="303030"/>
                </a:solidFill>
                <a:effectLst/>
                <a:uLnTx/>
                <a:uFillTx/>
                <a:latin typeface="Arial" panose="020B0604020202020204"/>
                <a:ea typeface="微软雅黑" panose="020B0503020204020204" pitchFamily="34" charset="-122"/>
                <a:sym typeface="Helvetica Light"/>
              </a:endParaRPr>
            </a:p>
          </p:txBody>
        </p:sp>
        <p:sp>
          <p:nvSpPr>
            <p:cNvPr id="10" name="koppt-多边形"/>
            <p:cNvSpPr/>
            <p:nvPr/>
          </p:nvSpPr>
          <p:spPr>
            <a:xfrm>
              <a:off x="11226367" y="2778447"/>
              <a:ext cx="425794" cy="157416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0210" rtl="0" eaLnBrk="1" fontAlgn="auto" latinLnBrk="0" hangingPunct="0">
                <a:lnSpc>
                  <a:spcPct val="100000"/>
                </a:lnSpc>
                <a:spcBef>
                  <a:spcPts val="0"/>
                </a:spcBef>
                <a:spcAft>
                  <a:spcPts val="0"/>
                </a:spcAft>
                <a:buClrTx/>
                <a:buSzTx/>
                <a:buFontTx/>
                <a:buNone/>
                <a:defRPr/>
              </a:pPr>
              <a:endParaRPr kumimoji="0" lang="en-US" sz="895" b="0" i="0" u="none" strike="noStrike" kern="0" cap="none" spc="0" normalizeH="0" baseline="0" noProof="0" dirty="0">
                <a:ln>
                  <a:noFill/>
                </a:ln>
                <a:solidFill>
                  <a:srgbClr val="303030"/>
                </a:solidFill>
                <a:effectLst/>
                <a:uLnTx/>
                <a:uFillTx/>
                <a:latin typeface="Arial" panose="020B0604020202020204"/>
                <a:ea typeface="微软雅黑" panose="020B0503020204020204" pitchFamily="34" charset="-122"/>
                <a:sym typeface="Helvetica Light"/>
              </a:endParaRPr>
            </a:p>
          </p:txBody>
        </p:sp>
        <p:sp>
          <p:nvSpPr>
            <p:cNvPr id="31" name="koppt-连接线"/>
            <p:cNvSpPr/>
            <p:nvPr/>
          </p:nvSpPr>
          <p:spPr>
            <a:xfrm rot="19051047">
              <a:off x="2930278" y="2183408"/>
              <a:ext cx="2181771"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10210" rtl="0" eaLnBrk="1" fontAlgn="auto" latinLnBrk="0" hangingPunct="0">
                <a:lnSpc>
                  <a:spcPct val="100000"/>
                </a:lnSpc>
                <a:spcBef>
                  <a:spcPts val="0"/>
                </a:spcBef>
                <a:spcAft>
                  <a:spcPts val="0"/>
                </a:spcAft>
                <a:buClrTx/>
                <a:buSzTx/>
                <a:buFontTx/>
                <a:buNone/>
                <a:defRPr/>
              </a:pPr>
              <a:endParaRPr kumimoji="0" lang="en-US" sz="895" b="0" i="0" u="none" strike="noStrike" kern="0" cap="none" spc="0" normalizeH="0" baseline="0" noProof="0" dirty="0">
                <a:ln>
                  <a:noFill/>
                </a:ln>
                <a:solidFill>
                  <a:srgbClr val="303030"/>
                </a:solidFill>
                <a:effectLst/>
                <a:uLnTx/>
                <a:uFillTx/>
                <a:latin typeface="Arial" panose="020B0604020202020204"/>
                <a:ea typeface="微软雅黑" panose="020B0503020204020204" pitchFamily="34" charset="-122"/>
                <a:sym typeface="Helvetica Light"/>
              </a:endParaRPr>
            </a:p>
          </p:txBody>
        </p:sp>
        <p:sp>
          <p:nvSpPr>
            <p:cNvPr id="32" name="koppt-连接线"/>
            <p:cNvSpPr/>
            <p:nvPr/>
          </p:nvSpPr>
          <p:spPr>
            <a:xfrm rot="13500000" flipH="1">
              <a:off x="5725516" y="2911922"/>
              <a:ext cx="2181771"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10210" rtl="0" eaLnBrk="1" fontAlgn="auto" latinLnBrk="0" hangingPunct="0">
                <a:lnSpc>
                  <a:spcPct val="100000"/>
                </a:lnSpc>
                <a:spcBef>
                  <a:spcPts val="0"/>
                </a:spcBef>
                <a:spcAft>
                  <a:spcPts val="0"/>
                </a:spcAft>
                <a:buClrTx/>
                <a:buSzTx/>
                <a:buFontTx/>
                <a:buNone/>
                <a:defRPr/>
              </a:pPr>
              <a:endParaRPr kumimoji="0" lang="en-US" sz="895" b="0" i="0" u="none" strike="noStrike" kern="0" cap="none" spc="0" normalizeH="0" baseline="0" noProof="0" dirty="0">
                <a:ln>
                  <a:noFill/>
                </a:ln>
                <a:solidFill>
                  <a:srgbClr val="303030"/>
                </a:solidFill>
                <a:effectLst/>
                <a:uLnTx/>
                <a:uFillTx/>
                <a:latin typeface="Arial" panose="020B0604020202020204"/>
                <a:ea typeface="微软雅黑" panose="020B0503020204020204" pitchFamily="34" charset="-122"/>
                <a:sym typeface="Helvetica Light"/>
              </a:endParaRPr>
            </a:p>
          </p:txBody>
        </p:sp>
        <p:sp>
          <p:nvSpPr>
            <p:cNvPr id="33" name="koppt-连接线"/>
            <p:cNvSpPr/>
            <p:nvPr/>
          </p:nvSpPr>
          <p:spPr>
            <a:xfrm rot="19051047">
              <a:off x="8671763" y="2209010"/>
              <a:ext cx="2181771"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10210" rtl="0" eaLnBrk="1" fontAlgn="auto" latinLnBrk="0" hangingPunct="0">
                <a:lnSpc>
                  <a:spcPct val="100000"/>
                </a:lnSpc>
                <a:spcBef>
                  <a:spcPts val="0"/>
                </a:spcBef>
                <a:spcAft>
                  <a:spcPts val="0"/>
                </a:spcAft>
                <a:buClrTx/>
                <a:buSzTx/>
                <a:buFontTx/>
                <a:buNone/>
                <a:defRPr/>
              </a:pPr>
              <a:endParaRPr kumimoji="0" lang="en-US" sz="895" b="0" i="0" u="none" strike="noStrike" kern="0" cap="none" spc="0" normalizeH="0" baseline="0" noProof="0" dirty="0">
                <a:ln>
                  <a:noFill/>
                </a:ln>
                <a:solidFill>
                  <a:srgbClr val="303030"/>
                </a:solidFill>
                <a:effectLst/>
                <a:uLnTx/>
                <a:uFillTx/>
                <a:latin typeface="Arial" panose="020B0604020202020204"/>
                <a:ea typeface="微软雅黑" panose="020B0503020204020204" pitchFamily="34" charset="-122"/>
                <a:sym typeface="Helvetica Light"/>
              </a:endParaRPr>
            </a:p>
          </p:txBody>
        </p:sp>
      </p:grpSp>
      <p:sp>
        <p:nvSpPr>
          <p:cNvPr id="40" name="koppt-文本框"/>
          <p:cNvSpPr/>
          <p:nvPr/>
        </p:nvSpPr>
        <p:spPr>
          <a:xfrm>
            <a:off x="3247126" y="1836325"/>
            <a:ext cx="1701165" cy="1039495"/>
          </a:xfrm>
          <a:prstGeom prst="rect">
            <a:avLst/>
          </a:prstGeom>
        </p:spPr>
        <p:txBody>
          <a:bodyPr wrap="square">
            <a:spAutoFit/>
          </a:bodyPr>
          <a:p>
            <a:pPr lvl="0" algn="ctr">
              <a:lnSpc>
                <a:spcPct val="150000"/>
              </a:lnSpc>
            </a:pPr>
            <a:r>
              <a:rPr lang="zh-CN" altLang="en-US" sz="3600" dirty="0" smtClean="0">
                <a:latin typeface="微软雅黑" panose="020B0503020204020204" pitchFamily="34" charset="-122"/>
                <a:ea typeface="微软雅黑" panose="020B0503020204020204" pitchFamily="34" charset="-122"/>
              </a:rPr>
              <a:t>回询盘</a:t>
            </a:r>
            <a:endParaRPr lang="en-US" altLang="zh-CN" sz="2520" dirty="0" smtClean="0">
              <a:latin typeface="微软雅黑" panose="020B0503020204020204" pitchFamily="34" charset="-122"/>
              <a:ea typeface="微软雅黑" panose="020B0503020204020204" pitchFamily="34" charset="-122"/>
            </a:endParaRPr>
          </a:p>
          <a:p>
            <a:pPr algn="ctr">
              <a:lnSpc>
                <a:spcPct val="150000"/>
              </a:lnSpc>
            </a:pPr>
            <a:endParaRPr lang="en-US" altLang="zh-CN" sz="505" dirty="0">
              <a:solidFill>
                <a:schemeClr val="tx2"/>
              </a:solidFill>
              <a:latin typeface="微软雅黑" panose="020B0503020204020204" pitchFamily="34" charset="-122"/>
              <a:ea typeface="微软雅黑" panose="020B0503020204020204" pitchFamily="34" charset="-122"/>
            </a:endParaRPr>
          </a:p>
        </p:txBody>
      </p:sp>
      <p:sp>
        <p:nvSpPr>
          <p:cNvPr id="41" name="koppt-文本框"/>
          <p:cNvSpPr/>
          <p:nvPr/>
        </p:nvSpPr>
        <p:spPr>
          <a:xfrm>
            <a:off x="5497195" y="1836420"/>
            <a:ext cx="2246630" cy="1753235"/>
          </a:xfrm>
          <a:prstGeom prst="rect">
            <a:avLst/>
          </a:prstGeom>
        </p:spPr>
        <p:txBody>
          <a:bodyPr wrap="square">
            <a:spAutoFit/>
          </a:bodyPr>
          <a:p>
            <a:pPr lvl="0" algn="ctr">
              <a:lnSpc>
                <a:spcPct val="150000"/>
              </a:lnSpc>
            </a:pPr>
            <a:r>
              <a:rPr lang="zh-CN" altLang="en-US" sz="3600" dirty="0" smtClean="0">
                <a:latin typeface="微软雅黑" panose="020B0503020204020204" pitchFamily="34" charset="-122"/>
                <a:ea typeface="微软雅黑" panose="020B0503020204020204" pitchFamily="34" charset="-122"/>
              </a:rPr>
              <a:t>解决疑虑</a:t>
            </a:r>
            <a:endParaRPr lang="en-US" altLang="zh-CN" sz="3600" dirty="0" smtClean="0">
              <a:latin typeface="微软雅黑" panose="020B0503020204020204" pitchFamily="34" charset="-122"/>
              <a:ea typeface="微软雅黑" panose="020B0503020204020204" pitchFamily="34" charset="-122"/>
            </a:endParaRPr>
          </a:p>
          <a:p>
            <a:pPr algn="ctr">
              <a:lnSpc>
                <a:spcPct val="150000"/>
              </a:lnSpc>
            </a:pPr>
            <a:endParaRPr lang="en-US" altLang="zh-CN" sz="3600" dirty="0">
              <a:solidFill>
                <a:schemeClr val="tx2"/>
              </a:solidFill>
              <a:latin typeface="微软雅黑" panose="020B0503020204020204" pitchFamily="34" charset="-122"/>
              <a:ea typeface="微软雅黑" panose="020B0503020204020204" pitchFamily="34" charset="-122"/>
            </a:endParaRPr>
          </a:p>
        </p:txBody>
      </p:sp>
      <p:sp>
        <p:nvSpPr>
          <p:cNvPr id="42" name="koppt-文本框"/>
          <p:cNvSpPr/>
          <p:nvPr/>
        </p:nvSpPr>
        <p:spPr>
          <a:xfrm>
            <a:off x="8407771" y="1836325"/>
            <a:ext cx="1701165" cy="1753235"/>
          </a:xfrm>
          <a:prstGeom prst="rect">
            <a:avLst/>
          </a:prstGeom>
        </p:spPr>
        <p:txBody>
          <a:bodyPr wrap="square">
            <a:spAutoFit/>
          </a:bodyPr>
          <a:p>
            <a:pPr lvl="0" algn="ctr">
              <a:lnSpc>
                <a:spcPct val="150000"/>
              </a:lnSpc>
            </a:pPr>
            <a:r>
              <a:rPr lang="zh-CN" altLang="en-US" sz="3600" dirty="0" smtClean="0">
                <a:latin typeface="微软雅黑" panose="020B0503020204020204" pitchFamily="34" charset="-122"/>
                <a:ea typeface="微软雅黑" panose="020B0503020204020204" pitchFamily="34" charset="-122"/>
              </a:rPr>
              <a:t>报价</a:t>
            </a:r>
            <a:endParaRPr lang="en-US" altLang="zh-CN" sz="3600" dirty="0" smtClean="0">
              <a:latin typeface="微软雅黑" panose="020B0503020204020204" pitchFamily="34" charset="-122"/>
              <a:ea typeface="微软雅黑" panose="020B0503020204020204" pitchFamily="34" charset="-122"/>
            </a:endParaRPr>
          </a:p>
          <a:p>
            <a:pPr algn="ctr">
              <a:lnSpc>
                <a:spcPct val="150000"/>
              </a:lnSpc>
            </a:pPr>
            <a:endParaRPr lang="en-US" altLang="zh-CN" sz="3600" dirty="0">
              <a:solidFill>
                <a:schemeClr val="tx2"/>
              </a:solidFill>
              <a:latin typeface="微软雅黑" panose="020B0503020204020204" pitchFamily="34" charset="-122"/>
              <a:ea typeface="微软雅黑" panose="020B0503020204020204" pitchFamily="34" charset="-122"/>
            </a:endParaRPr>
          </a:p>
        </p:txBody>
      </p:sp>
      <p:sp>
        <p:nvSpPr>
          <p:cNvPr id="43" name="koppt-文本框"/>
          <p:cNvSpPr/>
          <p:nvPr/>
        </p:nvSpPr>
        <p:spPr>
          <a:xfrm>
            <a:off x="10366111" y="4202970"/>
            <a:ext cx="1701165" cy="1039495"/>
          </a:xfrm>
          <a:prstGeom prst="rect">
            <a:avLst/>
          </a:prstGeom>
        </p:spPr>
        <p:txBody>
          <a:bodyPr wrap="square">
            <a:spAutoFit/>
          </a:bodyPr>
          <a:p>
            <a:pPr lvl="0" algn="ctr">
              <a:lnSpc>
                <a:spcPct val="150000"/>
              </a:lnSpc>
            </a:pPr>
            <a:r>
              <a:rPr lang="zh-CN" altLang="en-US" sz="3600" dirty="0" smtClean="0">
                <a:latin typeface="微软雅黑" panose="020B0503020204020204" pitchFamily="34" charset="-122"/>
                <a:ea typeface="微软雅黑" panose="020B0503020204020204" pitchFamily="34" charset="-122"/>
              </a:rPr>
              <a:t>砍价</a:t>
            </a:r>
            <a:endParaRPr lang="en-US" altLang="zh-CN" sz="2520" dirty="0" smtClean="0">
              <a:latin typeface="微软雅黑" panose="020B0503020204020204" pitchFamily="34" charset="-122"/>
              <a:ea typeface="微软雅黑" panose="020B0503020204020204" pitchFamily="34" charset="-122"/>
            </a:endParaRPr>
          </a:p>
          <a:p>
            <a:pPr algn="ctr">
              <a:lnSpc>
                <a:spcPct val="150000"/>
              </a:lnSpc>
            </a:pPr>
            <a:endParaRPr lang="en-US" altLang="zh-CN" sz="505" dirty="0">
              <a:solidFill>
                <a:schemeClr val="tx2"/>
              </a:solidFill>
              <a:latin typeface="微软雅黑" panose="020B0503020204020204" pitchFamily="34" charset="-122"/>
              <a:ea typeface="微软雅黑" panose="020B0503020204020204" pitchFamily="34" charset="-122"/>
            </a:endParaRPr>
          </a:p>
        </p:txBody>
      </p:sp>
      <p:sp>
        <p:nvSpPr>
          <p:cNvPr id="44" name="koppt-文本框"/>
          <p:cNvSpPr/>
          <p:nvPr/>
        </p:nvSpPr>
        <p:spPr>
          <a:xfrm>
            <a:off x="7658100" y="4197350"/>
            <a:ext cx="2143125" cy="1753235"/>
          </a:xfrm>
          <a:prstGeom prst="rect">
            <a:avLst/>
          </a:prstGeom>
        </p:spPr>
        <p:txBody>
          <a:bodyPr wrap="square">
            <a:spAutoFit/>
          </a:bodyPr>
          <a:p>
            <a:pPr lvl="0" algn="ctr">
              <a:lnSpc>
                <a:spcPct val="150000"/>
              </a:lnSpc>
            </a:pPr>
            <a:r>
              <a:rPr lang="zh-CN" altLang="en-US" sz="3600" dirty="0" smtClean="0">
                <a:latin typeface="微软雅黑" panose="020B0503020204020204" pitchFamily="34" charset="-122"/>
                <a:ea typeface="微软雅黑" panose="020B0503020204020204" pitchFamily="34" charset="-122"/>
              </a:rPr>
              <a:t>达成共识</a:t>
            </a:r>
            <a:endParaRPr lang="en-US" altLang="zh-CN" sz="3600" dirty="0" smtClean="0">
              <a:latin typeface="微软雅黑" panose="020B0503020204020204" pitchFamily="34" charset="-122"/>
              <a:ea typeface="微软雅黑" panose="020B0503020204020204" pitchFamily="34" charset="-122"/>
            </a:endParaRPr>
          </a:p>
          <a:p>
            <a:pPr algn="ctr">
              <a:lnSpc>
                <a:spcPct val="150000"/>
              </a:lnSpc>
            </a:pPr>
            <a:endParaRPr lang="en-US" altLang="zh-CN" sz="3600" dirty="0">
              <a:solidFill>
                <a:schemeClr val="tx2"/>
              </a:solidFill>
              <a:latin typeface="微软雅黑" panose="020B0503020204020204" pitchFamily="34" charset="-122"/>
              <a:ea typeface="微软雅黑" panose="020B0503020204020204" pitchFamily="34" charset="-122"/>
            </a:endParaRPr>
          </a:p>
        </p:txBody>
      </p:sp>
      <p:sp>
        <p:nvSpPr>
          <p:cNvPr id="45" name="koppt-文本框"/>
          <p:cNvSpPr/>
          <p:nvPr/>
        </p:nvSpPr>
        <p:spPr>
          <a:xfrm>
            <a:off x="5477881" y="4202970"/>
            <a:ext cx="1701165" cy="1039495"/>
          </a:xfrm>
          <a:prstGeom prst="rect">
            <a:avLst/>
          </a:prstGeom>
        </p:spPr>
        <p:txBody>
          <a:bodyPr wrap="square">
            <a:spAutoFit/>
          </a:bodyPr>
          <a:p>
            <a:pPr lvl="0" algn="ctr">
              <a:lnSpc>
                <a:spcPct val="150000"/>
              </a:lnSpc>
            </a:pPr>
            <a:r>
              <a:rPr lang="zh-CN" altLang="en-US" sz="3600">
                <a:latin typeface="+mn-lt"/>
                <a:ea typeface="+mn-ea"/>
                <a:cs typeface="+mn-cs"/>
              </a:rPr>
              <a:t>成交</a:t>
            </a:r>
            <a:endParaRPr lang="en-US" altLang="zh-CN" sz="2520" dirty="0" smtClean="0">
              <a:latin typeface="微软雅黑" panose="020B0503020204020204" pitchFamily="34" charset="-122"/>
              <a:ea typeface="微软雅黑" panose="020B0503020204020204" pitchFamily="34" charset="-122"/>
            </a:endParaRPr>
          </a:p>
          <a:p>
            <a:pPr algn="ctr">
              <a:lnSpc>
                <a:spcPct val="150000"/>
              </a:lnSpc>
            </a:pPr>
            <a:endParaRPr lang="en-US" altLang="zh-CN" sz="505" dirty="0">
              <a:solidFill>
                <a:schemeClr val="tx2"/>
              </a:solidFill>
              <a:latin typeface="微软雅黑" panose="020B0503020204020204" pitchFamily="34" charset="-122"/>
              <a:ea typeface="微软雅黑" panose="020B0503020204020204" pitchFamily="34" charset="-122"/>
            </a:endParaRPr>
          </a:p>
        </p:txBody>
      </p:sp>
      <p:sp>
        <p:nvSpPr>
          <p:cNvPr id="46" name="koppt-文本框"/>
          <p:cNvSpPr/>
          <p:nvPr/>
        </p:nvSpPr>
        <p:spPr>
          <a:xfrm>
            <a:off x="3417306" y="4337590"/>
            <a:ext cx="1701165" cy="1039495"/>
          </a:xfrm>
          <a:prstGeom prst="rect">
            <a:avLst/>
          </a:prstGeom>
        </p:spPr>
        <p:txBody>
          <a:bodyPr wrap="square">
            <a:spAutoFit/>
          </a:bodyPr>
          <a:p>
            <a:pPr lvl="0" algn="ctr">
              <a:lnSpc>
                <a:spcPct val="150000"/>
              </a:lnSpc>
            </a:pPr>
            <a:r>
              <a:rPr lang="zh-CN" altLang="en-US" sz="3600" dirty="0" smtClean="0">
                <a:latin typeface="微软雅黑" panose="020B0503020204020204" pitchFamily="34" charset="-122"/>
                <a:ea typeface="微软雅黑" panose="020B0503020204020204" pitchFamily="34" charset="-122"/>
              </a:rPr>
              <a:t>返单</a:t>
            </a:r>
            <a:endParaRPr lang="en-US" altLang="zh-CN" sz="2520" dirty="0" smtClean="0">
              <a:latin typeface="微软雅黑" panose="020B0503020204020204" pitchFamily="34" charset="-122"/>
              <a:ea typeface="微软雅黑" panose="020B0503020204020204" pitchFamily="34" charset="-122"/>
            </a:endParaRPr>
          </a:p>
          <a:p>
            <a:pPr algn="ctr">
              <a:lnSpc>
                <a:spcPct val="150000"/>
              </a:lnSpc>
            </a:pPr>
            <a:endParaRPr lang="en-US" altLang="zh-CN" sz="505" dirty="0">
              <a:solidFill>
                <a:schemeClr val="tx2"/>
              </a:solidFill>
              <a:latin typeface="微软雅黑" panose="020B0503020204020204" pitchFamily="34" charset="-122"/>
              <a:ea typeface="微软雅黑" panose="020B0503020204020204" pitchFamily="34" charset="-122"/>
            </a:endParaRPr>
          </a:p>
        </p:txBody>
      </p:sp>
      <p:sp>
        <p:nvSpPr>
          <p:cNvPr id="47" name="koppt-圆形"/>
          <p:cNvSpPr>
            <a:spLocks noChangeAspect="1"/>
          </p:cNvSpPr>
          <p:nvPr/>
        </p:nvSpPr>
        <p:spPr>
          <a:xfrm>
            <a:off x="10109449" y="4546867"/>
            <a:ext cx="565396" cy="581098"/>
          </a:xfrm>
          <a:prstGeom prst="ellipse">
            <a:avLst/>
          </a:prstGeom>
          <a:solidFill>
            <a:schemeClr val="accent4"/>
          </a:solidFill>
          <a:ln w="762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10210" rtl="0" eaLnBrk="1" fontAlgn="auto" latinLnBrk="0" hangingPunct="0">
              <a:lnSpc>
                <a:spcPct val="100000"/>
              </a:lnSpc>
              <a:spcBef>
                <a:spcPts val="0"/>
              </a:spcBef>
              <a:spcAft>
                <a:spcPts val="0"/>
              </a:spcAft>
              <a:buClrTx/>
              <a:buSzTx/>
              <a:buFontTx/>
              <a:buNone/>
              <a:defRPr/>
            </a:pPr>
            <a:r>
              <a:rPr kumimoji="0" lang="en-US" sz="9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Light"/>
              </a:rPr>
              <a:t>05</a:t>
            </a:r>
            <a:endParaRPr kumimoji="0" lang="en-US" sz="9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sp>
        <p:nvSpPr>
          <p:cNvPr id="48" name="koppt-圆形"/>
          <p:cNvSpPr>
            <a:spLocks noChangeAspect="1"/>
          </p:cNvSpPr>
          <p:nvPr/>
        </p:nvSpPr>
        <p:spPr>
          <a:xfrm>
            <a:off x="7178418" y="4487813"/>
            <a:ext cx="565396" cy="581098"/>
          </a:xfrm>
          <a:prstGeom prst="ellipse">
            <a:avLst/>
          </a:prstGeom>
          <a:solidFill>
            <a:schemeClr val="accent2"/>
          </a:solid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10210" rtl="0" eaLnBrk="1" fontAlgn="auto" latinLnBrk="0" hangingPunct="0">
              <a:lnSpc>
                <a:spcPct val="100000"/>
              </a:lnSpc>
              <a:spcBef>
                <a:spcPts val="0"/>
              </a:spcBef>
              <a:spcAft>
                <a:spcPts val="0"/>
              </a:spcAft>
              <a:buClrTx/>
              <a:buSzTx/>
              <a:buFontTx/>
              <a:buNone/>
              <a:defRPr/>
            </a:pPr>
            <a:r>
              <a:rPr kumimoji="0" lang="en-US" sz="9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Light"/>
              </a:rPr>
              <a:t>06</a:t>
            </a:r>
            <a:endParaRPr kumimoji="0" lang="en-US" sz="9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sp>
        <p:nvSpPr>
          <p:cNvPr id="49" name="koppt-圆形"/>
          <p:cNvSpPr>
            <a:spLocks noChangeAspect="1"/>
          </p:cNvSpPr>
          <p:nvPr/>
        </p:nvSpPr>
        <p:spPr>
          <a:xfrm>
            <a:off x="5228519" y="4487812"/>
            <a:ext cx="565396" cy="581098"/>
          </a:xfrm>
          <a:prstGeom prst="ellipse">
            <a:avLst/>
          </a:prstGeom>
          <a:solidFill>
            <a:schemeClr val="accent3"/>
          </a:solidFill>
          <a:ln w="762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10210" rtl="0" eaLnBrk="1" fontAlgn="auto" latinLnBrk="0" hangingPunct="0">
              <a:lnSpc>
                <a:spcPct val="100000"/>
              </a:lnSpc>
              <a:spcBef>
                <a:spcPts val="0"/>
              </a:spcBef>
              <a:spcAft>
                <a:spcPts val="0"/>
              </a:spcAft>
              <a:buClrTx/>
              <a:buSzTx/>
              <a:buFontTx/>
              <a:buNone/>
              <a:defRPr/>
            </a:pPr>
            <a:r>
              <a:rPr kumimoji="0" lang="en-US" sz="9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Light"/>
              </a:rPr>
              <a:t>07</a:t>
            </a:r>
            <a:endParaRPr kumimoji="0" lang="en-US" sz="9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sp>
        <p:nvSpPr>
          <p:cNvPr id="50" name="koppt-圆形"/>
          <p:cNvSpPr>
            <a:spLocks noChangeAspect="1"/>
          </p:cNvSpPr>
          <p:nvPr/>
        </p:nvSpPr>
        <p:spPr>
          <a:xfrm>
            <a:off x="2975755" y="4421773"/>
            <a:ext cx="565396" cy="581098"/>
          </a:xfrm>
          <a:prstGeom prst="ellipse">
            <a:avLst/>
          </a:prstGeom>
          <a:solidFill>
            <a:schemeClr val="accent1"/>
          </a:solidFill>
          <a:ln w="762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10210" rtl="0" eaLnBrk="1" fontAlgn="auto" latinLnBrk="0" hangingPunct="0">
              <a:lnSpc>
                <a:spcPct val="100000"/>
              </a:lnSpc>
              <a:spcBef>
                <a:spcPts val="0"/>
              </a:spcBef>
              <a:spcAft>
                <a:spcPts val="0"/>
              </a:spcAft>
              <a:buClrTx/>
              <a:buSzTx/>
              <a:buFontTx/>
              <a:buNone/>
              <a:defRPr/>
            </a:pPr>
            <a:r>
              <a:rPr kumimoji="0" lang="en-US" sz="9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Light"/>
              </a:rPr>
              <a:t>08</a:t>
            </a:r>
            <a:endParaRPr kumimoji="0" lang="en-US" sz="925"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sp>
        <p:nvSpPr>
          <p:cNvPr id="51" name="右弧形箭头 50"/>
          <p:cNvSpPr/>
          <p:nvPr/>
        </p:nvSpPr>
        <p:spPr>
          <a:xfrm>
            <a:off x="11341100" y="2520950"/>
            <a:ext cx="730885" cy="1216660"/>
          </a:xfrm>
          <a:prstGeom prst="curvedLeftArrow">
            <a:avLst/>
          </a:prstGeom>
          <a:solidFill>
            <a:srgbClr val="FF3300"/>
          </a:solidFill>
          <a:ln w="9525" cap="flat">
            <a:noFill/>
            <a:prstDash val="solid"/>
            <a:miter/>
          </a:ln>
        </p:spPr>
        <p:txBody>
          <a:bodyPr rtlCol="0" anchor="ctr"/>
          <a:p>
            <a:pPr algn="l"/>
            <a:endParaRPr lang="zh-CN" altLang="en-US" dirty="0">
              <a:solidFill>
                <a:schemeClr val="tx1"/>
              </a:solidFill>
            </a:endParaRPr>
          </a:p>
        </p:txBody>
      </p:sp>
      <p:sp>
        <p:nvSpPr>
          <p:cNvPr id="52" name="上弧形箭头 51"/>
          <p:cNvSpPr/>
          <p:nvPr/>
        </p:nvSpPr>
        <p:spPr>
          <a:xfrm rot="13980000">
            <a:off x="1004570" y="3803015"/>
            <a:ext cx="1525270" cy="659765"/>
          </a:xfrm>
          <a:prstGeom prst="curvedDownArrow">
            <a:avLst/>
          </a:prstGeom>
          <a:solidFill>
            <a:srgbClr val="FF0000"/>
          </a:solidFill>
          <a:ln w="9525" cap="flat">
            <a:noFill/>
            <a:prstDash val="solid"/>
            <a:miter/>
          </a:ln>
        </p:spPr>
        <p:txBody>
          <a:bodyPr rtlCol="0" anchor="ctr"/>
          <a:p>
            <a:pPr algn="l"/>
            <a:endParaRPr lang="zh-CN" alt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7" grpId="0" bldLvl="0" animBg="1"/>
      <p:bldP spid="28" grpId="0" bldLvl="0" animBg="1"/>
      <p:bldP spid="29" grpId="0" bldLvl="0" animBg="1"/>
    </p:bldLst>
  </p:timing>
</p:sld>
</file>

<file path=ppt/tags/tag1.xml><?xml version="1.0" encoding="utf-8"?>
<p:tagLst xmlns:p="http://schemas.openxmlformats.org/presentationml/2006/main">
  <p:tag name="THINKCELLSHAPEDONOTDELETE" val="thinkcellActiveDocDoNotDelete"/>
</p:tagLst>
</file>

<file path=ppt/tags/tag2.xml><?xml version="1.0" encoding="utf-8"?>
<p:tagLst xmlns:p="http://schemas.openxmlformats.org/presentationml/2006/main">
  <p:tag name="THINKCELLSHAPEDONOTDELETE" val="tA6S0wzOvQ8a50SA42PUNRg"/>
</p:tagLst>
</file>

<file path=ppt/tags/tag3.xml><?xml version="1.0" encoding="utf-8"?>
<p:tagLst xmlns:p="http://schemas.openxmlformats.org/presentationml/2006/main">
  <p:tag name="KSO_WM_SLIDE_MODEL_TYPE" val="cover"/>
</p:tagLst>
</file>

<file path=ppt/tags/tag4.xml><?xml version="1.0" encoding="utf-8"?>
<p:tagLst xmlns:p="http://schemas.openxmlformats.org/presentationml/2006/main">
  <p:tag name="KSO_WM_UNIT_PLACING_PICTURE_USER_VIEWPORT" val="{&quot;height&quot;:6624,&quot;width&quot;:10568}"/>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003164"/>
      </a:accent1>
      <a:accent2>
        <a:srgbClr val="08899F"/>
      </a:accent2>
      <a:accent3>
        <a:srgbClr val="085983"/>
      </a:accent3>
      <a:accent4>
        <a:srgbClr val="0E4373"/>
      </a:accent4>
      <a:accent5>
        <a:srgbClr val="00517C"/>
      </a:accent5>
      <a:accent6>
        <a:srgbClr val="0F8EA4"/>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8EAFF">
            <a:alpha val="20000"/>
          </a:srgbClr>
        </a:solidFill>
        <a:ln w="9525" cap="flat">
          <a:noFill/>
          <a:prstDash val="solid"/>
          <a:miter/>
        </a:ln>
      </a:spPr>
      <a:bodyPr rtlCol="0" anchor="ctr"/>
      <a:lstStyle>
        <a:defPPr algn="l">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003164"/>
    </a:accent1>
    <a:accent2>
      <a:srgbClr val="08899F"/>
    </a:accent2>
    <a:accent3>
      <a:srgbClr val="085983"/>
    </a:accent3>
    <a:accent4>
      <a:srgbClr val="0E4373"/>
    </a:accent4>
    <a:accent5>
      <a:srgbClr val="00517C"/>
    </a:accent5>
    <a:accent6>
      <a:srgbClr val="0F8EA4"/>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3981</Words>
  <Application>WPS 演示</Application>
  <PresentationFormat>自定义</PresentationFormat>
  <Paragraphs>515</Paragraphs>
  <Slides>45</Slides>
  <Notes>6</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45</vt:i4>
      </vt:variant>
    </vt:vector>
  </HeadingPairs>
  <TitlesOfParts>
    <vt:vector size="58" baseType="lpstr">
      <vt:lpstr>Arial</vt:lpstr>
      <vt:lpstr>宋体</vt:lpstr>
      <vt:lpstr>Wingdings</vt:lpstr>
      <vt:lpstr>微软雅黑</vt:lpstr>
      <vt:lpstr>华文楷体</vt:lpstr>
      <vt:lpstr>Times New Roman</vt:lpstr>
      <vt:lpstr>Arial</vt:lpstr>
      <vt:lpstr>Helvetica Light</vt:lpstr>
      <vt:lpstr>Arial Unicode MS</vt:lpstr>
      <vt:lpstr>Calibri</vt:lpstr>
      <vt:lpstr>黑体</vt:lpstr>
      <vt:lpstr>主题5</vt:lpstr>
      <vt:lpstr>TCLayout.ActiveDocument.1</vt:lpstr>
      <vt:lpstr>采购节期间询盘转化技巧</vt:lpstr>
      <vt:lpstr>高春峰：江湖人称春春 </vt:lpstr>
      <vt:lpstr>你有没有曾经困惑过：</vt:lpstr>
      <vt:lpstr>PowerPoint 演示文稿</vt:lpstr>
      <vt:lpstr>PowerPoint 演示文稿</vt:lpstr>
      <vt:lpstr>1.专业性</vt:lpstr>
      <vt:lpstr>2.有效性</vt:lpstr>
      <vt:lpstr>PowerPoint 演示文稿</vt:lpstr>
      <vt:lpstr>1.询盘转化的基本流程</vt:lpstr>
      <vt:lpstr>2.采购节期间询盘众多，要分析询盘，初步筛选和判定客户</vt:lpstr>
      <vt:lpstr>PowerPoint 演示文稿</vt:lpstr>
      <vt:lpstr>PowerPoint 演示文稿</vt:lpstr>
      <vt:lpstr>PowerPoint 演示文稿</vt:lpstr>
      <vt:lpstr>（2）闻：买家意图（依据询盘内容）</vt:lpstr>
      <vt:lpstr>信息搜索型和无明确目标型（引导、重在培养） </vt:lpstr>
      <vt:lpstr>PowerPoint 演示文稿</vt:lpstr>
      <vt:lpstr>可以和客户率先沟通的话题：</vt:lpstr>
      <vt:lpstr>（4）切：综合分析客户，有的放矢</vt:lpstr>
      <vt:lpstr>大工业产品询盘的特点</vt:lpstr>
      <vt:lpstr>快速消费品行业外贸特点</vt:lpstr>
      <vt:lpstr>快下品更注重让你的产品会说话</vt:lpstr>
      <vt:lpstr>3.破冰----艺术的回复第一封邮件</vt:lpstr>
      <vt:lpstr>（2）采购节期间第一封邮件就 突显自己，利用采购节背书为自己加分</vt:lpstr>
      <vt:lpstr>(3)内容上艺术的回复第一封邮件，以建材行业为例</vt:lpstr>
      <vt:lpstr>PowerPoint 演示文稿</vt:lpstr>
      <vt:lpstr>PowerPoint 演示文稿</vt:lpstr>
      <vt:lpstr>PowerPoint 演示文稿</vt:lpstr>
      <vt:lpstr>PowerPoint 演示文稿</vt:lpstr>
      <vt:lpstr>思考总结：第一封邮件一般体现哪些内容？</vt:lpstr>
      <vt:lpstr>PowerPoint 演示文稿</vt:lpstr>
      <vt:lpstr>PowerPoint 演示文稿</vt:lpstr>
      <vt:lpstr>思考：</vt:lpstr>
      <vt:lpstr>1.报价一定是建立在对客户尽可能多的了解上</vt:lpstr>
      <vt:lpstr>PowerPoint 演示文稿</vt:lpstr>
      <vt:lpstr>PowerPoint 演示文稿</vt:lpstr>
      <vt:lpstr>2.针对不同的客户有的放矢的对待</vt:lpstr>
      <vt:lpstr>（2）针对一上来就要PRICE LIST 的客户</vt:lpstr>
      <vt:lpstr>（3）针对样单客户</vt:lpstr>
      <vt:lpstr>（4）针对OEM 或者达不到起订量又要开磨具之类的客户</vt:lpstr>
      <vt:lpstr>（5）当汇率波动比较大或者原材料价格变化较大时报价</vt:lpstr>
      <vt:lpstr>3.针对高意向目标客户如何报价</vt:lpstr>
      <vt:lpstr>PowerPoint 演示文稿</vt:lpstr>
      <vt:lpstr>假如前面已经沟通了所有细节，也可以用简洁的报价单</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陈晨</dc:creator>
  <cp:lastModifiedBy>如沐春风Martin</cp:lastModifiedBy>
  <cp:revision>1105</cp:revision>
  <dcterms:created xsi:type="dcterms:W3CDTF">2015-10-12T01:02:00Z</dcterms:created>
  <dcterms:modified xsi:type="dcterms:W3CDTF">2020-09-04T05:31:33Z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